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4"/>
  </p:notesMasterIdLst>
  <p:sldIdLst>
    <p:sldId id="256" r:id="rId2"/>
    <p:sldId id="284" r:id="rId3"/>
    <p:sldId id="285" r:id="rId4"/>
    <p:sldId id="282" r:id="rId5"/>
    <p:sldId id="283"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6" r:id="rId32"/>
    <p:sldId id="287" r:id="rId33"/>
  </p:sldIdLst>
  <p:sldSz cx="9144000" cy="6858000" type="screen4x3"/>
  <p:notesSz cx="6858000" cy="9144000"/>
  <p:defaultTextStyle>
    <a:defPPr>
      <a:defRPr lang="et-E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2" d="100"/>
          <a:sy n="62" d="100"/>
        </p:scale>
        <p:origin x="672" y="6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äise kohatäid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t-EE"/>
          </a:p>
        </p:txBody>
      </p:sp>
      <p:sp>
        <p:nvSpPr>
          <p:cNvPr id="3" name="Kuupäeva kohatäid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3F3FEA0-D226-47FD-83E7-A3BF450E7E76}" type="datetimeFigureOut">
              <a:rPr lang="et-EE" smtClean="0"/>
              <a:t>21.11.2018</a:t>
            </a:fld>
            <a:endParaRPr lang="et-EE"/>
          </a:p>
        </p:txBody>
      </p:sp>
      <p:sp>
        <p:nvSpPr>
          <p:cNvPr id="4" name="Slaidi pildi kohatäide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t-EE"/>
          </a:p>
        </p:txBody>
      </p:sp>
      <p:sp>
        <p:nvSpPr>
          <p:cNvPr id="5" name="Märkmete kohatäide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t-EE"/>
              <a:t>Muutke teksti laade</a:t>
            </a:r>
          </a:p>
          <a:p>
            <a:pPr lvl="1"/>
            <a:r>
              <a:rPr lang="et-EE"/>
              <a:t>Teine tase</a:t>
            </a:r>
          </a:p>
          <a:p>
            <a:pPr lvl="2"/>
            <a:r>
              <a:rPr lang="et-EE"/>
              <a:t>Kolmas tase</a:t>
            </a:r>
          </a:p>
          <a:p>
            <a:pPr lvl="3"/>
            <a:r>
              <a:rPr lang="et-EE"/>
              <a:t>Neljas tase</a:t>
            </a:r>
          </a:p>
          <a:p>
            <a:pPr lvl="4"/>
            <a:r>
              <a:rPr lang="et-EE"/>
              <a:t>Viies tase</a:t>
            </a:r>
          </a:p>
        </p:txBody>
      </p:sp>
      <p:sp>
        <p:nvSpPr>
          <p:cNvPr id="6" name="Jaluse kohatäid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t-EE"/>
          </a:p>
        </p:txBody>
      </p:sp>
      <p:sp>
        <p:nvSpPr>
          <p:cNvPr id="7" name="Slaidinumbri kohatäid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319F729-3282-4BA2-874A-9A72B608C121}" type="slidenum">
              <a:rPr lang="et-EE" smtClean="0"/>
              <a:t>‹#›</a:t>
            </a:fld>
            <a:endParaRPr lang="et-EE"/>
          </a:p>
        </p:txBody>
      </p:sp>
    </p:spTree>
    <p:extLst>
      <p:ext uri="{BB962C8B-B14F-4D97-AF65-F5344CB8AC3E}">
        <p14:creationId xmlns:p14="http://schemas.microsoft.com/office/powerpoint/2010/main" val="2424808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endParaRPr lang="et-EE"/>
          </a:p>
        </p:txBody>
      </p:sp>
      <p:sp>
        <p:nvSpPr>
          <p:cNvPr id="4" name="Slaidinumbri kohatäide 3"/>
          <p:cNvSpPr>
            <a:spLocks noGrp="1"/>
          </p:cNvSpPr>
          <p:nvPr>
            <p:ph type="sldNum" sz="quarter" idx="10"/>
          </p:nvPr>
        </p:nvSpPr>
        <p:spPr/>
        <p:txBody>
          <a:bodyPr/>
          <a:lstStyle/>
          <a:p>
            <a:fld id="{3319F729-3282-4BA2-874A-9A72B608C121}" type="slidenum">
              <a:rPr lang="et-EE" smtClean="0"/>
              <a:t>1</a:t>
            </a:fld>
            <a:endParaRPr lang="et-EE"/>
          </a:p>
        </p:txBody>
      </p:sp>
    </p:spTree>
    <p:extLst>
      <p:ext uri="{BB962C8B-B14F-4D97-AF65-F5344CB8AC3E}">
        <p14:creationId xmlns:p14="http://schemas.microsoft.com/office/powerpoint/2010/main" val="288733907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endParaRPr lang="et-EE"/>
          </a:p>
        </p:txBody>
      </p:sp>
      <p:sp>
        <p:nvSpPr>
          <p:cNvPr id="4" name="Slaidinumbri kohatäide 3"/>
          <p:cNvSpPr>
            <a:spLocks noGrp="1"/>
          </p:cNvSpPr>
          <p:nvPr>
            <p:ph type="sldNum" sz="quarter" idx="10"/>
          </p:nvPr>
        </p:nvSpPr>
        <p:spPr/>
        <p:txBody>
          <a:bodyPr/>
          <a:lstStyle/>
          <a:p>
            <a:fld id="{3319F729-3282-4BA2-874A-9A72B608C121}" type="slidenum">
              <a:rPr lang="et-EE" smtClean="0"/>
              <a:t>10</a:t>
            </a:fld>
            <a:endParaRPr lang="et-EE"/>
          </a:p>
        </p:txBody>
      </p:sp>
    </p:spTree>
    <p:extLst>
      <p:ext uri="{BB962C8B-B14F-4D97-AF65-F5344CB8AC3E}">
        <p14:creationId xmlns:p14="http://schemas.microsoft.com/office/powerpoint/2010/main" val="94318306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endParaRPr lang="et-EE"/>
          </a:p>
        </p:txBody>
      </p:sp>
      <p:sp>
        <p:nvSpPr>
          <p:cNvPr id="4" name="Slaidinumbri kohatäide 3"/>
          <p:cNvSpPr>
            <a:spLocks noGrp="1"/>
          </p:cNvSpPr>
          <p:nvPr>
            <p:ph type="sldNum" sz="quarter" idx="10"/>
          </p:nvPr>
        </p:nvSpPr>
        <p:spPr/>
        <p:txBody>
          <a:bodyPr/>
          <a:lstStyle/>
          <a:p>
            <a:fld id="{3319F729-3282-4BA2-874A-9A72B608C121}" type="slidenum">
              <a:rPr lang="et-EE" smtClean="0"/>
              <a:t>11</a:t>
            </a:fld>
            <a:endParaRPr lang="et-EE"/>
          </a:p>
        </p:txBody>
      </p:sp>
    </p:spTree>
    <p:extLst>
      <p:ext uri="{BB962C8B-B14F-4D97-AF65-F5344CB8AC3E}">
        <p14:creationId xmlns:p14="http://schemas.microsoft.com/office/powerpoint/2010/main" val="431402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endParaRPr lang="et-EE"/>
          </a:p>
        </p:txBody>
      </p:sp>
      <p:sp>
        <p:nvSpPr>
          <p:cNvPr id="4" name="Slaidinumbri kohatäide 3"/>
          <p:cNvSpPr>
            <a:spLocks noGrp="1"/>
          </p:cNvSpPr>
          <p:nvPr>
            <p:ph type="sldNum" sz="quarter" idx="10"/>
          </p:nvPr>
        </p:nvSpPr>
        <p:spPr/>
        <p:txBody>
          <a:bodyPr/>
          <a:lstStyle/>
          <a:p>
            <a:fld id="{3319F729-3282-4BA2-874A-9A72B608C121}" type="slidenum">
              <a:rPr lang="et-EE" smtClean="0"/>
              <a:t>12</a:t>
            </a:fld>
            <a:endParaRPr lang="et-EE"/>
          </a:p>
        </p:txBody>
      </p:sp>
    </p:spTree>
    <p:extLst>
      <p:ext uri="{BB962C8B-B14F-4D97-AF65-F5344CB8AC3E}">
        <p14:creationId xmlns:p14="http://schemas.microsoft.com/office/powerpoint/2010/main" val="65832921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endParaRPr lang="et-EE"/>
          </a:p>
        </p:txBody>
      </p:sp>
      <p:sp>
        <p:nvSpPr>
          <p:cNvPr id="4" name="Slaidinumbri kohatäide 3"/>
          <p:cNvSpPr>
            <a:spLocks noGrp="1"/>
          </p:cNvSpPr>
          <p:nvPr>
            <p:ph type="sldNum" sz="quarter" idx="10"/>
          </p:nvPr>
        </p:nvSpPr>
        <p:spPr/>
        <p:txBody>
          <a:bodyPr/>
          <a:lstStyle/>
          <a:p>
            <a:fld id="{3319F729-3282-4BA2-874A-9A72B608C121}" type="slidenum">
              <a:rPr lang="et-EE" smtClean="0"/>
              <a:t>13</a:t>
            </a:fld>
            <a:endParaRPr lang="et-EE"/>
          </a:p>
        </p:txBody>
      </p:sp>
    </p:spTree>
    <p:extLst>
      <p:ext uri="{BB962C8B-B14F-4D97-AF65-F5344CB8AC3E}">
        <p14:creationId xmlns:p14="http://schemas.microsoft.com/office/powerpoint/2010/main" val="119343305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endParaRPr lang="et-EE"/>
          </a:p>
        </p:txBody>
      </p:sp>
      <p:sp>
        <p:nvSpPr>
          <p:cNvPr id="4" name="Slaidinumbri kohatäide 3"/>
          <p:cNvSpPr>
            <a:spLocks noGrp="1"/>
          </p:cNvSpPr>
          <p:nvPr>
            <p:ph type="sldNum" sz="quarter" idx="10"/>
          </p:nvPr>
        </p:nvSpPr>
        <p:spPr/>
        <p:txBody>
          <a:bodyPr/>
          <a:lstStyle/>
          <a:p>
            <a:fld id="{3319F729-3282-4BA2-874A-9A72B608C121}" type="slidenum">
              <a:rPr lang="et-EE" smtClean="0"/>
              <a:t>14</a:t>
            </a:fld>
            <a:endParaRPr lang="et-EE"/>
          </a:p>
        </p:txBody>
      </p:sp>
    </p:spTree>
    <p:extLst>
      <p:ext uri="{BB962C8B-B14F-4D97-AF65-F5344CB8AC3E}">
        <p14:creationId xmlns:p14="http://schemas.microsoft.com/office/powerpoint/2010/main" val="125359489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endParaRPr lang="et-EE"/>
          </a:p>
        </p:txBody>
      </p:sp>
      <p:sp>
        <p:nvSpPr>
          <p:cNvPr id="4" name="Slaidinumbri kohatäide 3"/>
          <p:cNvSpPr>
            <a:spLocks noGrp="1"/>
          </p:cNvSpPr>
          <p:nvPr>
            <p:ph type="sldNum" sz="quarter" idx="10"/>
          </p:nvPr>
        </p:nvSpPr>
        <p:spPr/>
        <p:txBody>
          <a:bodyPr/>
          <a:lstStyle/>
          <a:p>
            <a:fld id="{3319F729-3282-4BA2-874A-9A72B608C121}" type="slidenum">
              <a:rPr lang="et-EE" smtClean="0"/>
              <a:t>15</a:t>
            </a:fld>
            <a:endParaRPr lang="et-EE"/>
          </a:p>
        </p:txBody>
      </p:sp>
    </p:spTree>
    <p:extLst>
      <p:ext uri="{BB962C8B-B14F-4D97-AF65-F5344CB8AC3E}">
        <p14:creationId xmlns:p14="http://schemas.microsoft.com/office/powerpoint/2010/main" val="391610366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endParaRPr lang="et-EE"/>
          </a:p>
        </p:txBody>
      </p:sp>
      <p:sp>
        <p:nvSpPr>
          <p:cNvPr id="4" name="Slaidinumbri kohatäide 3"/>
          <p:cNvSpPr>
            <a:spLocks noGrp="1"/>
          </p:cNvSpPr>
          <p:nvPr>
            <p:ph type="sldNum" sz="quarter" idx="10"/>
          </p:nvPr>
        </p:nvSpPr>
        <p:spPr/>
        <p:txBody>
          <a:bodyPr/>
          <a:lstStyle/>
          <a:p>
            <a:fld id="{3319F729-3282-4BA2-874A-9A72B608C121}" type="slidenum">
              <a:rPr lang="et-EE" smtClean="0"/>
              <a:t>16</a:t>
            </a:fld>
            <a:endParaRPr lang="et-EE"/>
          </a:p>
        </p:txBody>
      </p:sp>
    </p:spTree>
    <p:extLst>
      <p:ext uri="{BB962C8B-B14F-4D97-AF65-F5344CB8AC3E}">
        <p14:creationId xmlns:p14="http://schemas.microsoft.com/office/powerpoint/2010/main" val="331565621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endParaRPr lang="et-EE"/>
          </a:p>
        </p:txBody>
      </p:sp>
      <p:sp>
        <p:nvSpPr>
          <p:cNvPr id="4" name="Slaidinumbri kohatäide 3"/>
          <p:cNvSpPr>
            <a:spLocks noGrp="1"/>
          </p:cNvSpPr>
          <p:nvPr>
            <p:ph type="sldNum" sz="quarter" idx="10"/>
          </p:nvPr>
        </p:nvSpPr>
        <p:spPr/>
        <p:txBody>
          <a:bodyPr/>
          <a:lstStyle/>
          <a:p>
            <a:fld id="{3319F729-3282-4BA2-874A-9A72B608C121}" type="slidenum">
              <a:rPr lang="et-EE" smtClean="0"/>
              <a:t>17</a:t>
            </a:fld>
            <a:endParaRPr lang="et-EE"/>
          </a:p>
        </p:txBody>
      </p:sp>
    </p:spTree>
    <p:extLst>
      <p:ext uri="{BB962C8B-B14F-4D97-AF65-F5344CB8AC3E}">
        <p14:creationId xmlns:p14="http://schemas.microsoft.com/office/powerpoint/2010/main" val="11708777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endParaRPr lang="et-EE"/>
          </a:p>
        </p:txBody>
      </p:sp>
      <p:sp>
        <p:nvSpPr>
          <p:cNvPr id="4" name="Slaidinumbri kohatäide 3"/>
          <p:cNvSpPr>
            <a:spLocks noGrp="1"/>
          </p:cNvSpPr>
          <p:nvPr>
            <p:ph type="sldNum" sz="quarter" idx="10"/>
          </p:nvPr>
        </p:nvSpPr>
        <p:spPr/>
        <p:txBody>
          <a:bodyPr/>
          <a:lstStyle/>
          <a:p>
            <a:fld id="{3319F729-3282-4BA2-874A-9A72B608C121}" type="slidenum">
              <a:rPr lang="et-EE" smtClean="0"/>
              <a:t>18</a:t>
            </a:fld>
            <a:endParaRPr lang="et-EE"/>
          </a:p>
        </p:txBody>
      </p:sp>
    </p:spTree>
    <p:extLst>
      <p:ext uri="{BB962C8B-B14F-4D97-AF65-F5344CB8AC3E}">
        <p14:creationId xmlns:p14="http://schemas.microsoft.com/office/powerpoint/2010/main" val="105895702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endParaRPr lang="et-EE"/>
          </a:p>
        </p:txBody>
      </p:sp>
      <p:sp>
        <p:nvSpPr>
          <p:cNvPr id="4" name="Slaidinumbri kohatäide 3"/>
          <p:cNvSpPr>
            <a:spLocks noGrp="1"/>
          </p:cNvSpPr>
          <p:nvPr>
            <p:ph type="sldNum" sz="quarter" idx="10"/>
          </p:nvPr>
        </p:nvSpPr>
        <p:spPr/>
        <p:txBody>
          <a:bodyPr/>
          <a:lstStyle/>
          <a:p>
            <a:fld id="{3319F729-3282-4BA2-874A-9A72B608C121}" type="slidenum">
              <a:rPr lang="et-EE" smtClean="0"/>
              <a:t>19</a:t>
            </a:fld>
            <a:endParaRPr lang="et-EE"/>
          </a:p>
        </p:txBody>
      </p:sp>
    </p:spTree>
    <p:extLst>
      <p:ext uri="{BB962C8B-B14F-4D97-AF65-F5344CB8AC3E}">
        <p14:creationId xmlns:p14="http://schemas.microsoft.com/office/powerpoint/2010/main" val="31370882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endParaRPr lang="et-EE"/>
          </a:p>
        </p:txBody>
      </p:sp>
      <p:sp>
        <p:nvSpPr>
          <p:cNvPr id="4" name="Slaidinumbri kohatäide 3"/>
          <p:cNvSpPr>
            <a:spLocks noGrp="1"/>
          </p:cNvSpPr>
          <p:nvPr>
            <p:ph type="sldNum" sz="quarter" idx="10"/>
          </p:nvPr>
        </p:nvSpPr>
        <p:spPr/>
        <p:txBody>
          <a:bodyPr/>
          <a:lstStyle/>
          <a:p>
            <a:fld id="{3319F729-3282-4BA2-874A-9A72B608C121}" type="slidenum">
              <a:rPr lang="et-EE" smtClean="0"/>
              <a:t>2</a:t>
            </a:fld>
            <a:endParaRPr lang="et-EE"/>
          </a:p>
        </p:txBody>
      </p:sp>
    </p:spTree>
    <p:extLst>
      <p:ext uri="{BB962C8B-B14F-4D97-AF65-F5344CB8AC3E}">
        <p14:creationId xmlns:p14="http://schemas.microsoft.com/office/powerpoint/2010/main" val="153996179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endParaRPr lang="et-EE"/>
          </a:p>
        </p:txBody>
      </p:sp>
      <p:sp>
        <p:nvSpPr>
          <p:cNvPr id="4" name="Slaidinumbri kohatäide 3"/>
          <p:cNvSpPr>
            <a:spLocks noGrp="1"/>
          </p:cNvSpPr>
          <p:nvPr>
            <p:ph type="sldNum" sz="quarter" idx="10"/>
          </p:nvPr>
        </p:nvSpPr>
        <p:spPr/>
        <p:txBody>
          <a:bodyPr/>
          <a:lstStyle/>
          <a:p>
            <a:fld id="{3319F729-3282-4BA2-874A-9A72B608C121}" type="slidenum">
              <a:rPr lang="et-EE" smtClean="0"/>
              <a:t>20</a:t>
            </a:fld>
            <a:endParaRPr lang="et-EE"/>
          </a:p>
        </p:txBody>
      </p:sp>
    </p:spTree>
    <p:extLst>
      <p:ext uri="{BB962C8B-B14F-4D97-AF65-F5344CB8AC3E}">
        <p14:creationId xmlns:p14="http://schemas.microsoft.com/office/powerpoint/2010/main" val="281152831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endParaRPr lang="et-EE"/>
          </a:p>
        </p:txBody>
      </p:sp>
      <p:sp>
        <p:nvSpPr>
          <p:cNvPr id="4" name="Slaidinumbri kohatäide 3"/>
          <p:cNvSpPr>
            <a:spLocks noGrp="1"/>
          </p:cNvSpPr>
          <p:nvPr>
            <p:ph type="sldNum" sz="quarter" idx="10"/>
          </p:nvPr>
        </p:nvSpPr>
        <p:spPr/>
        <p:txBody>
          <a:bodyPr/>
          <a:lstStyle/>
          <a:p>
            <a:fld id="{3319F729-3282-4BA2-874A-9A72B608C121}" type="slidenum">
              <a:rPr lang="et-EE" smtClean="0"/>
              <a:t>21</a:t>
            </a:fld>
            <a:endParaRPr lang="et-EE"/>
          </a:p>
        </p:txBody>
      </p:sp>
    </p:spTree>
    <p:extLst>
      <p:ext uri="{BB962C8B-B14F-4D97-AF65-F5344CB8AC3E}">
        <p14:creationId xmlns:p14="http://schemas.microsoft.com/office/powerpoint/2010/main" val="241178574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endParaRPr lang="et-EE"/>
          </a:p>
        </p:txBody>
      </p:sp>
      <p:sp>
        <p:nvSpPr>
          <p:cNvPr id="4" name="Slaidinumbri kohatäide 3"/>
          <p:cNvSpPr>
            <a:spLocks noGrp="1"/>
          </p:cNvSpPr>
          <p:nvPr>
            <p:ph type="sldNum" sz="quarter" idx="10"/>
          </p:nvPr>
        </p:nvSpPr>
        <p:spPr/>
        <p:txBody>
          <a:bodyPr/>
          <a:lstStyle/>
          <a:p>
            <a:fld id="{3319F729-3282-4BA2-874A-9A72B608C121}" type="slidenum">
              <a:rPr lang="et-EE" smtClean="0"/>
              <a:t>22</a:t>
            </a:fld>
            <a:endParaRPr lang="et-EE"/>
          </a:p>
        </p:txBody>
      </p:sp>
    </p:spTree>
    <p:extLst>
      <p:ext uri="{BB962C8B-B14F-4D97-AF65-F5344CB8AC3E}">
        <p14:creationId xmlns:p14="http://schemas.microsoft.com/office/powerpoint/2010/main" val="83684812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endParaRPr lang="et-EE"/>
          </a:p>
        </p:txBody>
      </p:sp>
      <p:sp>
        <p:nvSpPr>
          <p:cNvPr id="4" name="Slaidinumbri kohatäide 3"/>
          <p:cNvSpPr>
            <a:spLocks noGrp="1"/>
          </p:cNvSpPr>
          <p:nvPr>
            <p:ph type="sldNum" sz="quarter" idx="10"/>
          </p:nvPr>
        </p:nvSpPr>
        <p:spPr/>
        <p:txBody>
          <a:bodyPr/>
          <a:lstStyle/>
          <a:p>
            <a:fld id="{3319F729-3282-4BA2-874A-9A72B608C121}" type="slidenum">
              <a:rPr lang="et-EE" smtClean="0"/>
              <a:t>23</a:t>
            </a:fld>
            <a:endParaRPr lang="et-EE"/>
          </a:p>
        </p:txBody>
      </p:sp>
    </p:spTree>
    <p:extLst>
      <p:ext uri="{BB962C8B-B14F-4D97-AF65-F5344CB8AC3E}">
        <p14:creationId xmlns:p14="http://schemas.microsoft.com/office/powerpoint/2010/main" val="411791770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endParaRPr lang="et-EE"/>
          </a:p>
        </p:txBody>
      </p:sp>
      <p:sp>
        <p:nvSpPr>
          <p:cNvPr id="4" name="Slaidinumbri kohatäide 3"/>
          <p:cNvSpPr>
            <a:spLocks noGrp="1"/>
          </p:cNvSpPr>
          <p:nvPr>
            <p:ph type="sldNum" sz="quarter" idx="10"/>
          </p:nvPr>
        </p:nvSpPr>
        <p:spPr/>
        <p:txBody>
          <a:bodyPr/>
          <a:lstStyle/>
          <a:p>
            <a:fld id="{3319F729-3282-4BA2-874A-9A72B608C121}" type="slidenum">
              <a:rPr lang="et-EE" smtClean="0"/>
              <a:t>24</a:t>
            </a:fld>
            <a:endParaRPr lang="et-EE"/>
          </a:p>
        </p:txBody>
      </p:sp>
    </p:spTree>
    <p:extLst>
      <p:ext uri="{BB962C8B-B14F-4D97-AF65-F5344CB8AC3E}">
        <p14:creationId xmlns:p14="http://schemas.microsoft.com/office/powerpoint/2010/main" val="269598830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endParaRPr lang="et-EE"/>
          </a:p>
        </p:txBody>
      </p:sp>
      <p:sp>
        <p:nvSpPr>
          <p:cNvPr id="4" name="Slaidinumbri kohatäide 3"/>
          <p:cNvSpPr>
            <a:spLocks noGrp="1"/>
          </p:cNvSpPr>
          <p:nvPr>
            <p:ph type="sldNum" sz="quarter" idx="10"/>
          </p:nvPr>
        </p:nvSpPr>
        <p:spPr/>
        <p:txBody>
          <a:bodyPr/>
          <a:lstStyle/>
          <a:p>
            <a:fld id="{3319F729-3282-4BA2-874A-9A72B608C121}" type="slidenum">
              <a:rPr lang="et-EE" smtClean="0"/>
              <a:t>25</a:t>
            </a:fld>
            <a:endParaRPr lang="et-EE"/>
          </a:p>
        </p:txBody>
      </p:sp>
    </p:spTree>
    <p:extLst>
      <p:ext uri="{BB962C8B-B14F-4D97-AF65-F5344CB8AC3E}">
        <p14:creationId xmlns:p14="http://schemas.microsoft.com/office/powerpoint/2010/main" val="388267397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endParaRPr lang="et-EE"/>
          </a:p>
        </p:txBody>
      </p:sp>
      <p:sp>
        <p:nvSpPr>
          <p:cNvPr id="4" name="Slaidinumbri kohatäide 3"/>
          <p:cNvSpPr>
            <a:spLocks noGrp="1"/>
          </p:cNvSpPr>
          <p:nvPr>
            <p:ph type="sldNum" sz="quarter" idx="10"/>
          </p:nvPr>
        </p:nvSpPr>
        <p:spPr/>
        <p:txBody>
          <a:bodyPr/>
          <a:lstStyle/>
          <a:p>
            <a:fld id="{3319F729-3282-4BA2-874A-9A72B608C121}" type="slidenum">
              <a:rPr lang="et-EE" smtClean="0"/>
              <a:t>26</a:t>
            </a:fld>
            <a:endParaRPr lang="et-EE"/>
          </a:p>
        </p:txBody>
      </p:sp>
    </p:spTree>
    <p:extLst>
      <p:ext uri="{BB962C8B-B14F-4D97-AF65-F5344CB8AC3E}">
        <p14:creationId xmlns:p14="http://schemas.microsoft.com/office/powerpoint/2010/main" val="284821561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endParaRPr lang="et-EE"/>
          </a:p>
        </p:txBody>
      </p:sp>
      <p:sp>
        <p:nvSpPr>
          <p:cNvPr id="4" name="Slaidinumbri kohatäide 3"/>
          <p:cNvSpPr>
            <a:spLocks noGrp="1"/>
          </p:cNvSpPr>
          <p:nvPr>
            <p:ph type="sldNum" sz="quarter" idx="10"/>
          </p:nvPr>
        </p:nvSpPr>
        <p:spPr/>
        <p:txBody>
          <a:bodyPr/>
          <a:lstStyle/>
          <a:p>
            <a:fld id="{3319F729-3282-4BA2-874A-9A72B608C121}" type="slidenum">
              <a:rPr lang="et-EE" smtClean="0"/>
              <a:t>27</a:t>
            </a:fld>
            <a:endParaRPr lang="et-EE"/>
          </a:p>
        </p:txBody>
      </p:sp>
    </p:spTree>
    <p:extLst>
      <p:ext uri="{BB962C8B-B14F-4D97-AF65-F5344CB8AC3E}">
        <p14:creationId xmlns:p14="http://schemas.microsoft.com/office/powerpoint/2010/main" val="219101912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endParaRPr lang="et-EE"/>
          </a:p>
        </p:txBody>
      </p:sp>
      <p:sp>
        <p:nvSpPr>
          <p:cNvPr id="4" name="Slaidinumbri kohatäide 3"/>
          <p:cNvSpPr>
            <a:spLocks noGrp="1"/>
          </p:cNvSpPr>
          <p:nvPr>
            <p:ph type="sldNum" sz="quarter" idx="10"/>
          </p:nvPr>
        </p:nvSpPr>
        <p:spPr/>
        <p:txBody>
          <a:bodyPr/>
          <a:lstStyle/>
          <a:p>
            <a:fld id="{3319F729-3282-4BA2-874A-9A72B608C121}" type="slidenum">
              <a:rPr lang="et-EE" smtClean="0"/>
              <a:t>28</a:t>
            </a:fld>
            <a:endParaRPr lang="et-EE"/>
          </a:p>
        </p:txBody>
      </p:sp>
    </p:spTree>
    <p:extLst>
      <p:ext uri="{BB962C8B-B14F-4D97-AF65-F5344CB8AC3E}">
        <p14:creationId xmlns:p14="http://schemas.microsoft.com/office/powerpoint/2010/main" val="346180960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endParaRPr lang="et-EE"/>
          </a:p>
        </p:txBody>
      </p:sp>
      <p:sp>
        <p:nvSpPr>
          <p:cNvPr id="4" name="Slaidinumbri kohatäide 3"/>
          <p:cNvSpPr>
            <a:spLocks noGrp="1"/>
          </p:cNvSpPr>
          <p:nvPr>
            <p:ph type="sldNum" sz="quarter" idx="10"/>
          </p:nvPr>
        </p:nvSpPr>
        <p:spPr/>
        <p:txBody>
          <a:bodyPr/>
          <a:lstStyle/>
          <a:p>
            <a:fld id="{3319F729-3282-4BA2-874A-9A72B608C121}" type="slidenum">
              <a:rPr lang="et-EE" smtClean="0"/>
              <a:t>29</a:t>
            </a:fld>
            <a:endParaRPr lang="et-EE"/>
          </a:p>
        </p:txBody>
      </p:sp>
    </p:spTree>
    <p:extLst>
      <p:ext uri="{BB962C8B-B14F-4D97-AF65-F5344CB8AC3E}">
        <p14:creationId xmlns:p14="http://schemas.microsoft.com/office/powerpoint/2010/main" val="18336596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endParaRPr lang="et-EE"/>
          </a:p>
        </p:txBody>
      </p:sp>
      <p:sp>
        <p:nvSpPr>
          <p:cNvPr id="4" name="Slaidinumbri kohatäide 3"/>
          <p:cNvSpPr>
            <a:spLocks noGrp="1"/>
          </p:cNvSpPr>
          <p:nvPr>
            <p:ph type="sldNum" sz="quarter" idx="10"/>
          </p:nvPr>
        </p:nvSpPr>
        <p:spPr/>
        <p:txBody>
          <a:bodyPr/>
          <a:lstStyle/>
          <a:p>
            <a:fld id="{3319F729-3282-4BA2-874A-9A72B608C121}" type="slidenum">
              <a:rPr lang="et-EE" smtClean="0"/>
              <a:t>3</a:t>
            </a:fld>
            <a:endParaRPr lang="et-EE"/>
          </a:p>
        </p:txBody>
      </p:sp>
    </p:spTree>
    <p:extLst>
      <p:ext uri="{BB962C8B-B14F-4D97-AF65-F5344CB8AC3E}">
        <p14:creationId xmlns:p14="http://schemas.microsoft.com/office/powerpoint/2010/main" val="377553821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endParaRPr lang="et-EE"/>
          </a:p>
        </p:txBody>
      </p:sp>
      <p:sp>
        <p:nvSpPr>
          <p:cNvPr id="4" name="Slaidinumbri kohatäide 3"/>
          <p:cNvSpPr>
            <a:spLocks noGrp="1"/>
          </p:cNvSpPr>
          <p:nvPr>
            <p:ph type="sldNum" sz="quarter" idx="10"/>
          </p:nvPr>
        </p:nvSpPr>
        <p:spPr/>
        <p:txBody>
          <a:bodyPr/>
          <a:lstStyle/>
          <a:p>
            <a:fld id="{3319F729-3282-4BA2-874A-9A72B608C121}" type="slidenum">
              <a:rPr lang="et-EE" smtClean="0"/>
              <a:t>30</a:t>
            </a:fld>
            <a:endParaRPr lang="et-EE"/>
          </a:p>
        </p:txBody>
      </p:sp>
    </p:spTree>
    <p:extLst>
      <p:ext uri="{BB962C8B-B14F-4D97-AF65-F5344CB8AC3E}">
        <p14:creationId xmlns:p14="http://schemas.microsoft.com/office/powerpoint/2010/main" val="99559655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endParaRPr lang="et-EE"/>
          </a:p>
        </p:txBody>
      </p:sp>
      <p:sp>
        <p:nvSpPr>
          <p:cNvPr id="4" name="Slaidinumbri kohatäide 3"/>
          <p:cNvSpPr>
            <a:spLocks noGrp="1"/>
          </p:cNvSpPr>
          <p:nvPr>
            <p:ph type="sldNum" sz="quarter" idx="10"/>
          </p:nvPr>
        </p:nvSpPr>
        <p:spPr/>
        <p:txBody>
          <a:bodyPr/>
          <a:lstStyle/>
          <a:p>
            <a:fld id="{3319F729-3282-4BA2-874A-9A72B608C121}" type="slidenum">
              <a:rPr lang="et-EE" smtClean="0"/>
              <a:t>31</a:t>
            </a:fld>
            <a:endParaRPr lang="et-EE"/>
          </a:p>
        </p:txBody>
      </p:sp>
    </p:spTree>
    <p:extLst>
      <p:ext uri="{BB962C8B-B14F-4D97-AF65-F5344CB8AC3E}">
        <p14:creationId xmlns:p14="http://schemas.microsoft.com/office/powerpoint/2010/main" val="321918731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endParaRPr lang="et-EE"/>
          </a:p>
        </p:txBody>
      </p:sp>
      <p:sp>
        <p:nvSpPr>
          <p:cNvPr id="4" name="Slaidinumbri kohatäide 3"/>
          <p:cNvSpPr>
            <a:spLocks noGrp="1"/>
          </p:cNvSpPr>
          <p:nvPr>
            <p:ph type="sldNum" sz="quarter" idx="10"/>
          </p:nvPr>
        </p:nvSpPr>
        <p:spPr/>
        <p:txBody>
          <a:bodyPr/>
          <a:lstStyle/>
          <a:p>
            <a:fld id="{3319F729-3282-4BA2-874A-9A72B608C121}" type="slidenum">
              <a:rPr lang="et-EE" smtClean="0"/>
              <a:t>32</a:t>
            </a:fld>
            <a:endParaRPr lang="et-EE"/>
          </a:p>
        </p:txBody>
      </p:sp>
    </p:spTree>
    <p:extLst>
      <p:ext uri="{BB962C8B-B14F-4D97-AF65-F5344CB8AC3E}">
        <p14:creationId xmlns:p14="http://schemas.microsoft.com/office/powerpoint/2010/main" val="42126009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endParaRPr lang="et-EE"/>
          </a:p>
        </p:txBody>
      </p:sp>
      <p:sp>
        <p:nvSpPr>
          <p:cNvPr id="4" name="Slaidinumbri kohatäide 3"/>
          <p:cNvSpPr>
            <a:spLocks noGrp="1"/>
          </p:cNvSpPr>
          <p:nvPr>
            <p:ph type="sldNum" sz="quarter" idx="10"/>
          </p:nvPr>
        </p:nvSpPr>
        <p:spPr/>
        <p:txBody>
          <a:bodyPr/>
          <a:lstStyle/>
          <a:p>
            <a:fld id="{3319F729-3282-4BA2-874A-9A72B608C121}" type="slidenum">
              <a:rPr lang="et-EE" smtClean="0"/>
              <a:t>4</a:t>
            </a:fld>
            <a:endParaRPr lang="et-EE"/>
          </a:p>
        </p:txBody>
      </p:sp>
    </p:spTree>
    <p:extLst>
      <p:ext uri="{BB962C8B-B14F-4D97-AF65-F5344CB8AC3E}">
        <p14:creationId xmlns:p14="http://schemas.microsoft.com/office/powerpoint/2010/main" val="24506329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endParaRPr lang="et-EE"/>
          </a:p>
        </p:txBody>
      </p:sp>
      <p:sp>
        <p:nvSpPr>
          <p:cNvPr id="4" name="Slaidinumbri kohatäide 3"/>
          <p:cNvSpPr>
            <a:spLocks noGrp="1"/>
          </p:cNvSpPr>
          <p:nvPr>
            <p:ph type="sldNum" sz="quarter" idx="10"/>
          </p:nvPr>
        </p:nvSpPr>
        <p:spPr/>
        <p:txBody>
          <a:bodyPr/>
          <a:lstStyle/>
          <a:p>
            <a:fld id="{3319F729-3282-4BA2-874A-9A72B608C121}" type="slidenum">
              <a:rPr lang="et-EE" smtClean="0"/>
              <a:t>5</a:t>
            </a:fld>
            <a:endParaRPr lang="et-EE"/>
          </a:p>
        </p:txBody>
      </p:sp>
    </p:spTree>
    <p:extLst>
      <p:ext uri="{BB962C8B-B14F-4D97-AF65-F5344CB8AC3E}">
        <p14:creationId xmlns:p14="http://schemas.microsoft.com/office/powerpoint/2010/main" val="29268022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endParaRPr lang="et-EE"/>
          </a:p>
        </p:txBody>
      </p:sp>
      <p:sp>
        <p:nvSpPr>
          <p:cNvPr id="4" name="Slaidinumbri kohatäide 3"/>
          <p:cNvSpPr>
            <a:spLocks noGrp="1"/>
          </p:cNvSpPr>
          <p:nvPr>
            <p:ph type="sldNum" sz="quarter" idx="10"/>
          </p:nvPr>
        </p:nvSpPr>
        <p:spPr/>
        <p:txBody>
          <a:bodyPr/>
          <a:lstStyle/>
          <a:p>
            <a:fld id="{3319F729-3282-4BA2-874A-9A72B608C121}" type="slidenum">
              <a:rPr lang="et-EE" smtClean="0"/>
              <a:t>6</a:t>
            </a:fld>
            <a:endParaRPr lang="et-EE"/>
          </a:p>
        </p:txBody>
      </p:sp>
    </p:spTree>
    <p:extLst>
      <p:ext uri="{BB962C8B-B14F-4D97-AF65-F5344CB8AC3E}">
        <p14:creationId xmlns:p14="http://schemas.microsoft.com/office/powerpoint/2010/main" val="249893625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endParaRPr lang="et-EE"/>
          </a:p>
        </p:txBody>
      </p:sp>
      <p:sp>
        <p:nvSpPr>
          <p:cNvPr id="4" name="Slaidinumbri kohatäide 3"/>
          <p:cNvSpPr>
            <a:spLocks noGrp="1"/>
          </p:cNvSpPr>
          <p:nvPr>
            <p:ph type="sldNum" sz="quarter" idx="10"/>
          </p:nvPr>
        </p:nvSpPr>
        <p:spPr/>
        <p:txBody>
          <a:bodyPr/>
          <a:lstStyle/>
          <a:p>
            <a:fld id="{3319F729-3282-4BA2-874A-9A72B608C121}" type="slidenum">
              <a:rPr lang="et-EE" smtClean="0"/>
              <a:t>7</a:t>
            </a:fld>
            <a:endParaRPr lang="et-EE"/>
          </a:p>
        </p:txBody>
      </p:sp>
    </p:spTree>
    <p:extLst>
      <p:ext uri="{BB962C8B-B14F-4D97-AF65-F5344CB8AC3E}">
        <p14:creationId xmlns:p14="http://schemas.microsoft.com/office/powerpoint/2010/main" val="148038295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endParaRPr lang="et-EE"/>
          </a:p>
        </p:txBody>
      </p:sp>
      <p:sp>
        <p:nvSpPr>
          <p:cNvPr id="4" name="Slaidinumbri kohatäide 3"/>
          <p:cNvSpPr>
            <a:spLocks noGrp="1"/>
          </p:cNvSpPr>
          <p:nvPr>
            <p:ph type="sldNum" sz="quarter" idx="10"/>
          </p:nvPr>
        </p:nvSpPr>
        <p:spPr/>
        <p:txBody>
          <a:bodyPr/>
          <a:lstStyle/>
          <a:p>
            <a:fld id="{3319F729-3282-4BA2-874A-9A72B608C121}" type="slidenum">
              <a:rPr lang="et-EE" smtClean="0"/>
              <a:t>8</a:t>
            </a:fld>
            <a:endParaRPr lang="et-EE"/>
          </a:p>
        </p:txBody>
      </p:sp>
    </p:spTree>
    <p:extLst>
      <p:ext uri="{BB962C8B-B14F-4D97-AF65-F5344CB8AC3E}">
        <p14:creationId xmlns:p14="http://schemas.microsoft.com/office/powerpoint/2010/main" val="44785281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endParaRPr lang="et-EE"/>
          </a:p>
        </p:txBody>
      </p:sp>
      <p:sp>
        <p:nvSpPr>
          <p:cNvPr id="4" name="Slaidinumbri kohatäide 3"/>
          <p:cNvSpPr>
            <a:spLocks noGrp="1"/>
          </p:cNvSpPr>
          <p:nvPr>
            <p:ph type="sldNum" sz="quarter" idx="10"/>
          </p:nvPr>
        </p:nvSpPr>
        <p:spPr/>
        <p:txBody>
          <a:bodyPr/>
          <a:lstStyle/>
          <a:p>
            <a:fld id="{3319F729-3282-4BA2-874A-9A72B608C121}" type="slidenum">
              <a:rPr lang="et-EE" smtClean="0"/>
              <a:t>9</a:t>
            </a:fld>
            <a:endParaRPr lang="et-EE"/>
          </a:p>
        </p:txBody>
      </p:sp>
    </p:spTree>
    <p:extLst>
      <p:ext uri="{BB962C8B-B14F-4D97-AF65-F5344CB8AC3E}">
        <p14:creationId xmlns:p14="http://schemas.microsoft.com/office/powerpoint/2010/main" val="33635753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itlislaid">
    <p:spTree>
      <p:nvGrpSpPr>
        <p:cNvPr id="1" name=""/>
        <p:cNvGrpSpPr/>
        <p:nvPr/>
      </p:nvGrpSpPr>
      <p:grpSpPr>
        <a:xfrm>
          <a:off x="0" y="0"/>
          <a:ext cx="0" cy="0"/>
          <a:chOff x="0" y="0"/>
          <a:chExt cx="0" cy="0"/>
        </a:xfrm>
      </p:grpSpPr>
      <p:sp>
        <p:nvSpPr>
          <p:cNvPr id="2" name="Pealkiri 1"/>
          <p:cNvSpPr>
            <a:spLocks noGrp="1"/>
          </p:cNvSpPr>
          <p:nvPr>
            <p:ph type="ctrTitle"/>
          </p:nvPr>
        </p:nvSpPr>
        <p:spPr>
          <a:xfrm>
            <a:off x="685800" y="2130425"/>
            <a:ext cx="7772400" cy="1470025"/>
          </a:xfrm>
        </p:spPr>
        <p:txBody>
          <a:bodyPr/>
          <a:lstStyle/>
          <a:p>
            <a:r>
              <a:rPr lang="et-EE"/>
              <a:t>Muutke tiitli laadi</a:t>
            </a:r>
          </a:p>
        </p:txBody>
      </p:sp>
      <p:sp>
        <p:nvSpPr>
          <p:cNvPr id="3" name="Alapealkiri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t-EE"/>
              <a:t>Klõpsake laadi muutmiseks</a:t>
            </a:r>
          </a:p>
        </p:txBody>
      </p:sp>
      <p:sp>
        <p:nvSpPr>
          <p:cNvPr id="4" name="Kuupäeva kohatäide 3"/>
          <p:cNvSpPr>
            <a:spLocks noGrp="1"/>
          </p:cNvSpPr>
          <p:nvPr>
            <p:ph type="dt" sz="half" idx="10"/>
          </p:nvPr>
        </p:nvSpPr>
        <p:spPr/>
        <p:txBody>
          <a:bodyPr/>
          <a:lstStyle/>
          <a:p>
            <a:fld id="{ECF709BE-5340-48BA-9A46-D5D56E939D19}" type="datetimeFigureOut">
              <a:rPr lang="et-EE" smtClean="0"/>
              <a:t>21.11.2018</a:t>
            </a:fld>
            <a:endParaRPr lang="et-EE"/>
          </a:p>
        </p:txBody>
      </p:sp>
      <p:sp>
        <p:nvSpPr>
          <p:cNvPr id="5" name="Jaluse kohatäide 4"/>
          <p:cNvSpPr>
            <a:spLocks noGrp="1"/>
          </p:cNvSpPr>
          <p:nvPr>
            <p:ph type="ftr" sz="quarter" idx="11"/>
          </p:nvPr>
        </p:nvSpPr>
        <p:spPr/>
        <p:txBody>
          <a:bodyPr/>
          <a:lstStyle/>
          <a:p>
            <a:endParaRPr lang="et-EE"/>
          </a:p>
        </p:txBody>
      </p:sp>
      <p:sp>
        <p:nvSpPr>
          <p:cNvPr id="6" name="Slaidinumbri kohatäide 5"/>
          <p:cNvSpPr>
            <a:spLocks noGrp="1"/>
          </p:cNvSpPr>
          <p:nvPr>
            <p:ph type="sldNum" sz="quarter" idx="12"/>
          </p:nvPr>
        </p:nvSpPr>
        <p:spPr/>
        <p:txBody>
          <a:bodyPr/>
          <a:lstStyle/>
          <a:p>
            <a:fld id="{B1B7796D-EAC5-4230-B3FD-4D51E878DC24}" type="slidenum">
              <a:rPr lang="et-EE" smtClean="0"/>
              <a:t>‹#›</a:t>
            </a:fld>
            <a:endParaRPr lang="et-EE"/>
          </a:p>
        </p:txBody>
      </p:sp>
    </p:spTree>
    <p:extLst>
      <p:ext uri="{BB962C8B-B14F-4D97-AF65-F5344CB8AC3E}">
        <p14:creationId xmlns:p14="http://schemas.microsoft.com/office/powerpoint/2010/main" val="29783586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itel ja vertikaaltekst">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t-EE"/>
              <a:t>Muutke tiitli laadi</a:t>
            </a:r>
          </a:p>
        </p:txBody>
      </p:sp>
      <p:sp>
        <p:nvSpPr>
          <p:cNvPr id="3" name="Vertikaalteksti kohatäide 2"/>
          <p:cNvSpPr>
            <a:spLocks noGrp="1"/>
          </p:cNvSpPr>
          <p:nvPr>
            <p:ph type="body" orient="vert" idx="1"/>
          </p:nvPr>
        </p:nvSpPr>
        <p:spPr/>
        <p:txBody>
          <a:bodyPr vert="eaVert"/>
          <a:lstStyle/>
          <a:p>
            <a:pPr lvl="0"/>
            <a:r>
              <a:rPr lang="et-EE"/>
              <a:t>Muutke teksti laade</a:t>
            </a:r>
          </a:p>
          <a:p>
            <a:pPr lvl="1"/>
            <a:r>
              <a:rPr lang="et-EE"/>
              <a:t>Teine tase</a:t>
            </a:r>
          </a:p>
          <a:p>
            <a:pPr lvl="2"/>
            <a:r>
              <a:rPr lang="et-EE"/>
              <a:t>Kolmas tase</a:t>
            </a:r>
          </a:p>
          <a:p>
            <a:pPr lvl="3"/>
            <a:r>
              <a:rPr lang="et-EE"/>
              <a:t>Neljas tase</a:t>
            </a:r>
          </a:p>
          <a:p>
            <a:pPr lvl="4"/>
            <a:r>
              <a:rPr lang="et-EE"/>
              <a:t>Viies tase</a:t>
            </a:r>
          </a:p>
        </p:txBody>
      </p:sp>
      <p:sp>
        <p:nvSpPr>
          <p:cNvPr id="4" name="Kuupäeva kohatäide 3"/>
          <p:cNvSpPr>
            <a:spLocks noGrp="1"/>
          </p:cNvSpPr>
          <p:nvPr>
            <p:ph type="dt" sz="half" idx="10"/>
          </p:nvPr>
        </p:nvSpPr>
        <p:spPr/>
        <p:txBody>
          <a:bodyPr/>
          <a:lstStyle/>
          <a:p>
            <a:fld id="{ECF709BE-5340-48BA-9A46-D5D56E939D19}" type="datetimeFigureOut">
              <a:rPr lang="et-EE" smtClean="0"/>
              <a:t>21.11.2018</a:t>
            </a:fld>
            <a:endParaRPr lang="et-EE"/>
          </a:p>
        </p:txBody>
      </p:sp>
      <p:sp>
        <p:nvSpPr>
          <p:cNvPr id="5" name="Jaluse kohatäide 4"/>
          <p:cNvSpPr>
            <a:spLocks noGrp="1"/>
          </p:cNvSpPr>
          <p:nvPr>
            <p:ph type="ftr" sz="quarter" idx="11"/>
          </p:nvPr>
        </p:nvSpPr>
        <p:spPr/>
        <p:txBody>
          <a:bodyPr/>
          <a:lstStyle/>
          <a:p>
            <a:endParaRPr lang="et-EE"/>
          </a:p>
        </p:txBody>
      </p:sp>
      <p:sp>
        <p:nvSpPr>
          <p:cNvPr id="6" name="Slaidinumbri kohatäide 5"/>
          <p:cNvSpPr>
            <a:spLocks noGrp="1"/>
          </p:cNvSpPr>
          <p:nvPr>
            <p:ph type="sldNum" sz="quarter" idx="12"/>
          </p:nvPr>
        </p:nvSpPr>
        <p:spPr/>
        <p:txBody>
          <a:bodyPr/>
          <a:lstStyle/>
          <a:p>
            <a:fld id="{B1B7796D-EAC5-4230-B3FD-4D51E878DC24}" type="slidenum">
              <a:rPr lang="et-EE" smtClean="0"/>
              <a:t>‹#›</a:t>
            </a:fld>
            <a:endParaRPr lang="et-EE"/>
          </a:p>
        </p:txBody>
      </p:sp>
    </p:spTree>
    <p:extLst>
      <p:ext uri="{BB962C8B-B14F-4D97-AF65-F5344CB8AC3E}">
        <p14:creationId xmlns:p14="http://schemas.microsoft.com/office/powerpoint/2010/main" val="36914536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altiitel ja tekst">
    <p:spTree>
      <p:nvGrpSpPr>
        <p:cNvPr id="1" name=""/>
        <p:cNvGrpSpPr/>
        <p:nvPr/>
      </p:nvGrpSpPr>
      <p:grpSpPr>
        <a:xfrm>
          <a:off x="0" y="0"/>
          <a:ext cx="0" cy="0"/>
          <a:chOff x="0" y="0"/>
          <a:chExt cx="0" cy="0"/>
        </a:xfrm>
      </p:grpSpPr>
      <p:sp>
        <p:nvSpPr>
          <p:cNvPr id="2" name="Vertikaaltiitel 1"/>
          <p:cNvSpPr>
            <a:spLocks noGrp="1"/>
          </p:cNvSpPr>
          <p:nvPr>
            <p:ph type="title" orient="vert"/>
          </p:nvPr>
        </p:nvSpPr>
        <p:spPr>
          <a:xfrm>
            <a:off x="6629400" y="274638"/>
            <a:ext cx="2057400" cy="5851525"/>
          </a:xfrm>
        </p:spPr>
        <p:txBody>
          <a:bodyPr vert="eaVert"/>
          <a:lstStyle/>
          <a:p>
            <a:r>
              <a:rPr lang="et-EE"/>
              <a:t>Muutke tiitli laadi</a:t>
            </a:r>
          </a:p>
        </p:txBody>
      </p:sp>
      <p:sp>
        <p:nvSpPr>
          <p:cNvPr id="3" name="Vertikaalteksti kohatäide 2"/>
          <p:cNvSpPr>
            <a:spLocks noGrp="1"/>
          </p:cNvSpPr>
          <p:nvPr>
            <p:ph type="body" orient="vert" idx="1"/>
          </p:nvPr>
        </p:nvSpPr>
        <p:spPr>
          <a:xfrm>
            <a:off x="457200" y="274638"/>
            <a:ext cx="6019800" cy="5851525"/>
          </a:xfrm>
        </p:spPr>
        <p:txBody>
          <a:bodyPr vert="eaVert"/>
          <a:lstStyle/>
          <a:p>
            <a:pPr lvl="0"/>
            <a:r>
              <a:rPr lang="et-EE"/>
              <a:t>Muutke teksti laade</a:t>
            </a:r>
          </a:p>
          <a:p>
            <a:pPr lvl="1"/>
            <a:r>
              <a:rPr lang="et-EE"/>
              <a:t>Teine tase</a:t>
            </a:r>
          </a:p>
          <a:p>
            <a:pPr lvl="2"/>
            <a:r>
              <a:rPr lang="et-EE"/>
              <a:t>Kolmas tase</a:t>
            </a:r>
          </a:p>
          <a:p>
            <a:pPr lvl="3"/>
            <a:r>
              <a:rPr lang="et-EE"/>
              <a:t>Neljas tase</a:t>
            </a:r>
          </a:p>
          <a:p>
            <a:pPr lvl="4"/>
            <a:r>
              <a:rPr lang="et-EE"/>
              <a:t>Viies tase</a:t>
            </a:r>
          </a:p>
        </p:txBody>
      </p:sp>
      <p:sp>
        <p:nvSpPr>
          <p:cNvPr id="4" name="Kuupäeva kohatäide 3"/>
          <p:cNvSpPr>
            <a:spLocks noGrp="1"/>
          </p:cNvSpPr>
          <p:nvPr>
            <p:ph type="dt" sz="half" idx="10"/>
          </p:nvPr>
        </p:nvSpPr>
        <p:spPr/>
        <p:txBody>
          <a:bodyPr/>
          <a:lstStyle/>
          <a:p>
            <a:fld id="{ECF709BE-5340-48BA-9A46-D5D56E939D19}" type="datetimeFigureOut">
              <a:rPr lang="et-EE" smtClean="0"/>
              <a:t>21.11.2018</a:t>
            </a:fld>
            <a:endParaRPr lang="et-EE"/>
          </a:p>
        </p:txBody>
      </p:sp>
      <p:sp>
        <p:nvSpPr>
          <p:cNvPr id="5" name="Jaluse kohatäide 4"/>
          <p:cNvSpPr>
            <a:spLocks noGrp="1"/>
          </p:cNvSpPr>
          <p:nvPr>
            <p:ph type="ftr" sz="quarter" idx="11"/>
          </p:nvPr>
        </p:nvSpPr>
        <p:spPr/>
        <p:txBody>
          <a:bodyPr/>
          <a:lstStyle/>
          <a:p>
            <a:endParaRPr lang="et-EE"/>
          </a:p>
        </p:txBody>
      </p:sp>
      <p:sp>
        <p:nvSpPr>
          <p:cNvPr id="6" name="Slaidinumbri kohatäide 5"/>
          <p:cNvSpPr>
            <a:spLocks noGrp="1"/>
          </p:cNvSpPr>
          <p:nvPr>
            <p:ph type="sldNum" sz="quarter" idx="12"/>
          </p:nvPr>
        </p:nvSpPr>
        <p:spPr/>
        <p:txBody>
          <a:bodyPr/>
          <a:lstStyle/>
          <a:p>
            <a:fld id="{B1B7796D-EAC5-4230-B3FD-4D51E878DC24}" type="slidenum">
              <a:rPr lang="et-EE" smtClean="0"/>
              <a:t>‹#›</a:t>
            </a:fld>
            <a:endParaRPr lang="et-EE"/>
          </a:p>
        </p:txBody>
      </p:sp>
    </p:spTree>
    <p:extLst>
      <p:ext uri="{BB962C8B-B14F-4D97-AF65-F5344CB8AC3E}">
        <p14:creationId xmlns:p14="http://schemas.microsoft.com/office/powerpoint/2010/main" val="24757454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itel ja sisu">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t-EE"/>
              <a:t>Muutke tiitli laadi</a:t>
            </a:r>
          </a:p>
        </p:txBody>
      </p:sp>
      <p:sp>
        <p:nvSpPr>
          <p:cNvPr id="3" name="Sisu kohatäide 2"/>
          <p:cNvSpPr>
            <a:spLocks noGrp="1"/>
          </p:cNvSpPr>
          <p:nvPr>
            <p:ph idx="1"/>
          </p:nvPr>
        </p:nvSpPr>
        <p:spPr/>
        <p:txBody>
          <a:bodyPr/>
          <a:lstStyle/>
          <a:p>
            <a:pPr lvl="0"/>
            <a:r>
              <a:rPr lang="et-EE"/>
              <a:t>Muutke teksti laade</a:t>
            </a:r>
          </a:p>
          <a:p>
            <a:pPr lvl="1"/>
            <a:r>
              <a:rPr lang="et-EE"/>
              <a:t>Teine tase</a:t>
            </a:r>
          </a:p>
          <a:p>
            <a:pPr lvl="2"/>
            <a:r>
              <a:rPr lang="et-EE"/>
              <a:t>Kolmas tase</a:t>
            </a:r>
          </a:p>
          <a:p>
            <a:pPr lvl="3"/>
            <a:r>
              <a:rPr lang="et-EE"/>
              <a:t>Neljas tase</a:t>
            </a:r>
          </a:p>
          <a:p>
            <a:pPr lvl="4"/>
            <a:r>
              <a:rPr lang="et-EE"/>
              <a:t>Viies tase</a:t>
            </a:r>
          </a:p>
        </p:txBody>
      </p:sp>
      <p:sp>
        <p:nvSpPr>
          <p:cNvPr id="4" name="Kuupäeva kohatäide 3"/>
          <p:cNvSpPr>
            <a:spLocks noGrp="1"/>
          </p:cNvSpPr>
          <p:nvPr>
            <p:ph type="dt" sz="half" idx="10"/>
          </p:nvPr>
        </p:nvSpPr>
        <p:spPr/>
        <p:txBody>
          <a:bodyPr/>
          <a:lstStyle/>
          <a:p>
            <a:fld id="{ECF709BE-5340-48BA-9A46-D5D56E939D19}" type="datetimeFigureOut">
              <a:rPr lang="et-EE" smtClean="0"/>
              <a:t>21.11.2018</a:t>
            </a:fld>
            <a:endParaRPr lang="et-EE"/>
          </a:p>
        </p:txBody>
      </p:sp>
      <p:sp>
        <p:nvSpPr>
          <p:cNvPr id="5" name="Jaluse kohatäide 4"/>
          <p:cNvSpPr>
            <a:spLocks noGrp="1"/>
          </p:cNvSpPr>
          <p:nvPr>
            <p:ph type="ftr" sz="quarter" idx="11"/>
          </p:nvPr>
        </p:nvSpPr>
        <p:spPr/>
        <p:txBody>
          <a:bodyPr/>
          <a:lstStyle/>
          <a:p>
            <a:endParaRPr lang="et-EE"/>
          </a:p>
        </p:txBody>
      </p:sp>
      <p:sp>
        <p:nvSpPr>
          <p:cNvPr id="6" name="Slaidinumbri kohatäide 5"/>
          <p:cNvSpPr>
            <a:spLocks noGrp="1"/>
          </p:cNvSpPr>
          <p:nvPr>
            <p:ph type="sldNum" sz="quarter" idx="12"/>
          </p:nvPr>
        </p:nvSpPr>
        <p:spPr/>
        <p:txBody>
          <a:bodyPr/>
          <a:lstStyle/>
          <a:p>
            <a:fld id="{B1B7796D-EAC5-4230-B3FD-4D51E878DC24}" type="slidenum">
              <a:rPr lang="et-EE" smtClean="0"/>
              <a:t>‹#›</a:t>
            </a:fld>
            <a:endParaRPr lang="et-EE"/>
          </a:p>
        </p:txBody>
      </p:sp>
    </p:spTree>
    <p:extLst>
      <p:ext uri="{BB962C8B-B14F-4D97-AF65-F5344CB8AC3E}">
        <p14:creationId xmlns:p14="http://schemas.microsoft.com/office/powerpoint/2010/main" val="24794772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Jaotise päis">
    <p:spTree>
      <p:nvGrpSpPr>
        <p:cNvPr id="1" name=""/>
        <p:cNvGrpSpPr/>
        <p:nvPr/>
      </p:nvGrpSpPr>
      <p:grpSpPr>
        <a:xfrm>
          <a:off x="0" y="0"/>
          <a:ext cx="0" cy="0"/>
          <a:chOff x="0" y="0"/>
          <a:chExt cx="0" cy="0"/>
        </a:xfrm>
      </p:grpSpPr>
      <p:sp>
        <p:nvSpPr>
          <p:cNvPr id="2" name="Pealkiri 1"/>
          <p:cNvSpPr>
            <a:spLocks noGrp="1"/>
          </p:cNvSpPr>
          <p:nvPr>
            <p:ph type="title"/>
          </p:nvPr>
        </p:nvSpPr>
        <p:spPr>
          <a:xfrm>
            <a:off x="722313" y="4406900"/>
            <a:ext cx="7772400" cy="1362075"/>
          </a:xfrm>
        </p:spPr>
        <p:txBody>
          <a:bodyPr anchor="t"/>
          <a:lstStyle>
            <a:lvl1pPr algn="l">
              <a:defRPr sz="4000" b="1" cap="all"/>
            </a:lvl1pPr>
          </a:lstStyle>
          <a:p>
            <a:r>
              <a:rPr lang="et-EE"/>
              <a:t>Muutke tiitli laadi</a:t>
            </a:r>
          </a:p>
        </p:txBody>
      </p:sp>
      <p:sp>
        <p:nvSpPr>
          <p:cNvPr id="3" name="Teksti kohatäid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t-EE"/>
              <a:t>Muutke teksti laade</a:t>
            </a:r>
          </a:p>
        </p:txBody>
      </p:sp>
      <p:sp>
        <p:nvSpPr>
          <p:cNvPr id="4" name="Kuupäeva kohatäide 3"/>
          <p:cNvSpPr>
            <a:spLocks noGrp="1"/>
          </p:cNvSpPr>
          <p:nvPr>
            <p:ph type="dt" sz="half" idx="10"/>
          </p:nvPr>
        </p:nvSpPr>
        <p:spPr/>
        <p:txBody>
          <a:bodyPr/>
          <a:lstStyle/>
          <a:p>
            <a:fld id="{ECF709BE-5340-48BA-9A46-D5D56E939D19}" type="datetimeFigureOut">
              <a:rPr lang="et-EE" smtClean="0"/>
              <a:t>21.11.2018</a:t>
            </a:fld>
            <a:endParaRPr lang="et-EE"/>
          </a:p>
        </p:txBody>
      </p:sp>
      <p:sp>
        <p:nvSpPr>
          <p:cNvPr id="5" name="Jaluse kohatäide 4"/>
          <p:cNvSpPr>
            <a:spLocks noGrp="1"/>
          </p:cNvSpPr>
          <p:nvPr>
            <p:ph type="ftr" sz="quarter" idx="11"/>
          </p:nvPr>
        </p:nvSpPr>
        <p:spPr/>
        <p:txBody>
          <a:bodyPr/>
          <a:lstStyle/>
          <a:p>
            <a:endParaRPr lang="et-EE"/>
          </a:p>
        </p:txBody>
      </p:sp>
      <p:sp>
        <p:nvSpPr>
          <p:cNvPr id="6" name="Slaidinumbri kohatäide 5"/>
          <p:cNvSpPr>
            <a:spLocks noGrp="1"/>
          </p:cNvSpPr>
          <p:nvPr>
            <p:ph type="sldNum" sz="quarter" idx="12"/>
          </p:nvPr>
        </p:nvSpPr>
        <p:spPr/>
        <p:txBody>
          <a:bodyPr/>
          <a:lstStyle/>
          <a:p>
            <a:fld id="{B1B7796D-EAC5-4230-B3FD-4D51E878DC24}" type="slidenum">
              <a:rPr lang="et-EE" smtClean="0"/>
              <a:t>‹#›</a:t>
            </a:fld>
            <a:endParaRPr lang="et-EE"/>
          </a:p>
        </p:txBody>
      </p:sp>
    </p:spTree>
    <p:extLst>
      <p:ext uri="{BB962C8B-B14F-4D97-AF65-F5344CB8AC3E}">
        <p14:creationId xmlns:p14="http://schemas.microsoft.com/office/powerpoint/2010/main" val="27156519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 sisu">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t-EE"/>
              <a:t>Muutke tiitli laadi</a:t>
            </a:r>
          </a:p>
        </p:txBody>
      </p:sp>
      <p:sp>
        <p:nvSpPr>
          <p:cNvPr id="3" name="Sisu kohatäide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t-EE"/>
              <a:t>Muutke teksti laade</a:t>
            </a:r>
          </a:p>
          <a:p>
            <a:pPr lvl="1"/>
            <a:r>
              <a:rPr lang="et-EE"/>
              <a:t>Teine tase</a:t>
            </a:r>
          </a:p>
          <a:p>
            <a:pPr lvl="2"/>
            <a:r>
              <a:rPr lang="et-EE"/>
              <a:t>Kolmas tase</a:t>
            </a:r>
          </a:p>
          <a:p>
            <a:pPr lvl="3"/>
            <a:r>
              <a:rPr lang="et-EE"/>
              <a:t>Neljas tase</a:t>
            </a:r>
          </a:p>
          <a:p>
            <a:pPr lvl="4"/>
            <a:r>
              <a:rPr lang="et-EE"/>
              <a:t>Viies tase</a:t>
            </a:r>
          </a:p>
        </p:txBody>
      </p:sp>
      <p:sp>
        <p:nvSpPr>
          <p:cNvPr id="4" name="Sisu kohatäide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t-EE"/>
              <a:t>Muutke teksti laade</a:t>
            </a:r>
          </a:p>
          <a:p>
            <a:pPr lvl="1"/>
            <a:r>
              <a:rPr lang="et-EE"/>
              <a:t>Teine tase</a:t>
            </a:r>
          </a:p>
          <a:p>
            <a:pPr lvl="2"/>
            <a:r>
              <a:rPr lang="et-EE"/>
              <a:t>Kolmas tase</a:t>
            </a:r>
          </a:p>
          <a:p>
            <a:pPr lvl="3"/>
            <a:r>
              <a:rPr lang="et-EE"/>
              <a:t>Neljas tase</a:t>
            </a:r>
          </a:p>
          <a:p>
            <a:pPr lvl="4"/>
            <a:r>
              <a:rPr lang="et-EE"/>
              <a:t>Viies tase</a:t>
            </a:r>
          </a:p>
        </p:txBody>
      </p:sp>
      <p:sp>
        <p:nvSpPr>
          <p:cNvPr id="5" name="Kuupäeva kohatäide 4"/>
          <p:cNvSpPr>
            <a:spLocks noGrp="1"/>
          </p:cNvSpPr>
          <p:nvPr>
            <p:ph type="dt" sz="half" idx="10"/>
          </p:nvPr>
        </p:nvSpPr>
        <p:spPr/>
        <p:txBody>
          <a:bodyPr/>
          <a:lstStyle/>
          <a:p>
            <a:fld id="{ECF709BE-5340-48BA-9A46-D5D56E939D19}" type="datetimeFigureOut">
              <a:rPr lang="et-EE" smtClean="0"/>
              <a:t>21.11.2018</a:t>
            </a:fld>
            <a:endParaRPr lang="et-EE"/>
          </a:p>
        </p:txBody>
      </p:sp>
      <p:sp>
        <p:nvSpPr>
          <p:cNvPr id="6" name="Jaluse kohatäide 5"/>
          <p:cNvSpPr>
            <a:spLocks noGrp="1"/>
          </p:cNvSpPr>
          <p:nvPr>
            <p:ph type="ftr" sz="quarter" idx="11"/>
          </p:nvPr>
        </p:nvSpPr>
        <p:spPr/>
        <p:txBody>
          <a:bodyPr/>
          <a:lstStyle/>
          <a:p>
            <a:endParaRPr lang="et-EE"/>
          </a:p>
        </p:txBody>
      </p:sp>
      <p:sp>
        <p:nvSpPr>
          <p:cNvPr id="7" name="Slaidinumbri kohatäide 6"/>
          <p:cNvSpPr>
            <a:spLocks noGrp="1"/>
          </p:cNvSpPr>
          <p:nvPr>
            <p:ph type="sldNum" sz="quarter" idx="12"/>
          </p:nvPr>
        </p:nvSpPr>
        <p:spPr/>
        <p:txBody>
          <a:bodyPr/>
          <a:lstStyle/>
          <a:p>
            <a:fld id="{B1B7796D-EAC5-4230-B3FD-4D51E878DC24}" type="slidenum">
              <a:rPr lang="et-EE" smtClean="0"/>
              <a:t>‹#›</a:t>
            </a:fld>
            <a:endParaRPr lang="et-EE"/>
          </a:p>
        </p:txBody>
      </p:sp>
    </p:spTree>
    <p:extLst>
      <p:ext uri="{BB962C8B-B14F-4D97-AF65-F5344CB8AC3E}">
        <p14:creationId xmlns:p14="http://schemas.microsoft.com/office/powerpoint/2010/main" val="38550069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õrdlus">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lvl1pPr>
              <a:defRPr/>
            </a:lvl1pPr>
          </a:lstStyle>
          <a:p>
            <a:r>
              <a:rPr lang="et-EE"/>
              <a:t>Muutke tiitli laadi</a:t>
            </a:r>
          </a:p>
        </p:txBody>
      </p:sp>
      <p:sp>
        <p:nvSpPr>
          <p:cNvPr id="3" name="Teksti kohatäid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t-EE"/>
              <a:t>Muutke teksti laade</a:t>
            </a:r>
          </a:p>
        </p:txBody>
      </p:sp>
      <p:sp>
        <p:nvSpPr>
          <p:cNvPr id="4" name="Sisu kohatäide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t-EE"/>
              <a:t>Muutke teksti laade</a:t>
            </a:r>
          </a:p>
          <a:p>
            <a:pPr lvl="1"/>
            <a:r>
              <a:rPr lang="et-EE"/>
              <a:t>Teine tase</a:t>
            </a:r>
          </a:p>
          <a:p>
            <a:pPr lvl="2"/>
            <a:r>
              <a:rPr lang="et-EE"/>
              <a:t>Kolmas tase</a:t>
            </a:r>
          </a:p>
          <a:p>
            <a:pPr lvl="3"/>
            <a:r>
              <a:rPr lang="et-EE"/>
              <a:t>Neljas tase</a:t>
            </a:r>
          </a:p>
          <a:p>
            <a:pPr lvl="4"/>
            <a:r>
              <a:rPr lang="et-EE"/>
              <a:t>Viies tase</a:t>
            </a:r>
          </a:p>
        </p:txBody>
      </p:sp>
      <p:sp>
        <p:nvSpPr>
          <p:cNvPr id="5" name="Teksti kohatäid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t-EE"/>
              <a:t>Muutke teksti laade</a:t>
            </a:r>
          </a:p>
        </p:txBody>
      </p:sp>
      <p:sp>
        <p:nvSpPr>
          <p:cNvPr id="6" name="Sisu kohatäide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t-EE"/>
              <a:t>Muutke teksti laade</a:t>
            </a:r>
          </a:p>
          <a:p>
            <a:pPr lvl="1"/>
            <a:r>
              <a:rPr lang="et-EE"/>
              <a:t>Teine tase</a:t>
            </a:r>
          </a:p>
          <a:p>
            <a:pPr lvl="2"/>
            <a:r>
              <a:rPr lang="et-EE"/>
              <a:t>Kolmas tase</a:t>
            </a:r>
          </a:p>
          <a:p>
            <a:pPr lvl="3"/>
            <a:r>
              <a:rPr lang="et-EE"/>
              <a:t>Neljas tase</a:t>
            </a:r>
          </a:p>
          <a:p>
            <a:pPr lvl="4"/>
            <a:r>
              <a:rPr lang="et-EE"/>
              <a:t>Viies tase</a:t>
            </a:r>
          </a:p>
        </p:txBody>
      </p:sp>
      <p:sp>
        <p:nvSpPr>
          <p:cNvPr id="7" name="Kuupäeva kohatäide 6"/>
          <p:cNvSpPr>
            <a:spLocks noGrp="1"/>
          </p:cNvSpPr>
          <p:nvPr>
            <p:ph type="dt" sz="half" idx="10"/>
          </p:nvPr>
        </p:nvSpPr>
        <p:spPr/>
        <p:txBody>
          <a:bodyPr/>
          <a:lstStyle/>
          <a:p>
            <a:fld id="{ECF709BE-5340-48BA-9A46-D5D56E939D19}" type="datetimeFigureOut">
              <a:rPr lang="et-EE" smtClean="0"/>
              <a:t>21.11.2018</a:t>
            </a:fld>
            <a:endParaRPr lang="et-EE"/>
          </a:p>
        </p:txBody>
      </p:sp>
      <p:sp>
        <p:nvSpPr>
          <p:cNvPr id="8" name="Jaluse kohatäide 7"/>
          <p:cNvSpPr>
            <a:spLocks noGrp="1"/>
          </p:cNvSpPr>
          <p:nvPr>
            <p:ph type="ftr" sz="quarter" idx="11"/>
          </p:nvPr>
        </p:nvSpPr>
        <p:spPr/>
        <p:txBody>
          <a:bodyPr/>
          <a:lstStyle/>
          <a:p>
            <a:endParaRPr lang="et-EE"/>
          </a:p>
        </p:txBody>
      </p:sp>
      <p:sp>
        <p:nvSpPr>
          <p:cNvPr id="9" name="Slaidinumbri kohatäide 8"/>
          <p:cNvSpPr>
            <a:spLocks noGrp="1"/>
          </p:cNvSpPr>
          <p:nvPr>
            <p:ph type="sldNum" sz="quarter" idx="12"/>
          </p:nvPr>
        </p:nvSpPr>
        <p:spPr/>
        <p:txBody>
          <a:bodyPr/>
          <a:lstStyle/>
          <a:p>
            <a:fld id="{B1B7796D-EAC5-4230-B3FD-4D51E878DC24}" type="slidenum">
              <a:rPr lang="et-EE" smtClean="0"/>
              <a:t>‹#›</a:t>
            </a:fld>
            <a:endParaRPr lang="et-EE"/>
          </a:p>
        </p:txBody>
      </p:sp>
    </p:spTree>
    <p:extLst>
      <p:ext uri="{BB962C8B-B14F-4D97-AF65-F5344CB8AC3E}">
        <p14:creationId xmlns:p14="http://schemas.microsoft.com/office/powerpoint/2010/main" val="39465614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inult pealkiri">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t-EE"/>
              <a:t>Muutke tiitli laadi</a:t>
            </a:r>
          </a:p>
        </p:txBody>
      </p:sp>
      <p:sp>
        <p:nvSpPr>
          <p:cNvPr id="3" name="Kuupäeva kohatäide 2"/>
          <p:cNvSpPr>
            <a:spLocks noGrp="1"/>
          </p:cNvSpPr>
          <p:nvPr>
            <p:ph type="dt" sz="half" idx="10"/>
          </p:nvPr>
        </p:nvSpPr>
        <p:spPr/>
        <p:txBody>
          <a:bodyPr/>
          <a:lstStyle/>
          <a:p>
            <a:fld id="{ECF709BE-5340-48BA-9A46-D5D56E939D19}" type="datetimeFigureOut">
              <a:rPr lang="et-EE" smtClean="0"/>
              <a:t>21.11.2018</a:t>
            </a:fld>
            <a:endParaRPr lang="et-EE"/>
          </a:p>
        </p:txBody>
      </p:sp>
      <p:sp>
        <p:nvSpPr>
          <p:cNvPr id="4" name="Jaluse kohatäide 3"/>
          <p:cNvSpPr>
            <a:spLocks noGrp="1"/>
          </p:cNvSpPr>
          <p:nvPr>
            <p:ph type="ftr" sz="quarter" idx="11"/>
          </p:nvPr>
        </p:nvSpPr>
        <p:spPr/>
        <p:txBody>
          <a:bodyPr/>
          <a:lstStyle/>
          <a:p>
            <a:endParaRPr lang="et-EE"/>
          </a:p>
        </p:txBody>
      </p:sp>
      <p:sp>
        <p:nvSpPr>
          <p:cNvPr id="5" name="Slaidinumbri kohatäide 4"/>
          <p:cNvSpPr>
            <a:spLocks noGrp="1"/>
          </p:cNvSpPr>
          <p:nvPr>
            <p:ph type="sldNum" sz="quarter" idx="12"/>
          </p:nvPr>
        </p:nvSpPr>
        <p:spPr/>
        <p:txBody>
          <a:bodyPr/>
          <a:lstStyle/>
          <a:p>
            <a:fld id="{B1B7796D-EAC5-4230-B3FD-4D51E878DC24}" type="slidenum">
              <a:rPr lang="et-EE" smtClean="0"/>
              <a:t>‹#›</a:t>
            </a:fld>
            <a:endParaRPr lang="et-EE"/>
          </a:p>
        </p:txBody>
      </p:sp>
    </p:spTree>
    <p:extLst>
      <p:ext uri="{BB962C8B-B14F-4D97-AF65-F5344CB8AC3E}">
        <p14:creationId xmlns:p14="http://schemas.microsoft.com/office/powerpoint/2010/main" val="2231619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ühi">
    <p:spTree>
      <p:nvGrpSpPr>
        <p:cNvPr id="1" name=""/>
        <p:cNvGrpSpPr/>
        <p:nvPr/>
      </p:nvGrpSpPr>
      <p:grpSpPr>
        <a:xfrm>
          <a:off x="0" y="0"/>
          <a:ext cx="0" cy="0"/>
          <a:chOff x="0" y="0"/>
          <a:chExt cx="0" cy="0"/>
        </a:xfrm>
      </p:grpSpPr>
      <p:sp>
        <p:nvSpPr>
          <p:cNvPr id="2" name="Kuupäeva kohatäide 1"/>
          <p:cNvSpPr>
            <a:spLocks noGrp="1"/>
          </p:cNvSpPr>
          <p:nvPr>
            <p:ph type="dt" sz="half" idx="10"/>
          </p:nvPr>
        </p:nvSpPr>
        <p:spPr/>
        <p:txBody>
          <a:bodyPr/>
          <a:lstStyle/>
          <a:p>
            <a:fld id="{ECF709BE-5340-48BA-9A46-D5D56E939D19}" type="datetimeFigureOut">
              <a:rPr lang="et-EE" smtClean="0"/>
              <a:t>21.11.2018</a:t>
            </a:fld>
            <a:endParaRPr lang="et-EE"/>
          </a:p>
        </p:txBody>
      </p:sp>
      <p:sp>
        <p:nvSpPr>
          <p:cNvPr id="3" name="Jaluse kohatäide 2"/>
          <p:cNvSpPr>
            <a:spLocks noGrp="1"/>
          </p:cNvSpPr>
          <p:nvPr>
            <p:ph type="ftr" sz="quarter" idx="11"/>
          </p:nvPr>
        </p:nvSpPr>
        <p:spPr/>
        <p:txBody>
          <a:bodyPr/>
          <a:lstStyle/>
          <a:p>
            <a:endParaRPr lang="et-EE"/>
          </a:p>
        </p:txBody>
      </p:sp>
      <p:sp>
        <p:nvSpPr>
          <p:cNvPr id="4" name="Slaidinumbri kohatäide 3"/>
          <p:cNvSpPr>
            <a:spLocks noGrp="1"/>
          </p:cNvSpPr>
          <p:nvPr>
            <p:ph type="sldNum" sz="quarter" idx="12"/>
          </p:nvPr>
        </p:nvSpPr>
        <p:spPr/>
        <p:txBody>
          <a:bodyPr/>
          <a:lstStyle/>
          <a:p>
            <a:fld id="{B1B7796D-EAC5-4230-B3FD-4D51E878DC24}" type="slidenum">
              <a:rPr lang="et-EE" smtClean="0"/>
              <a:t>‹#›</a:t>
            </a:fld>
            <a:endParaRPr lang="et-EE"/>
          </a:p>
        </p:txBody>
      </p:sp>
    </p:spTree>
    <p:extLst>
      <p:ext uri="{BB962C8B-B14F-4D97-AF65-F5344CB8AC3E}">
        <p14:creationId xmlns:p14="http://schemas.microsoft.com/office/powerpoint/2010/main" val="25798059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Pealdisega sisu">
    <p:spTree>
      <p:nvGrpSpPr>
        <p:cNvPr id="1" name=""/>
        <p:cNvGrpSpPr/>
        <p:nvPr/>
      </p:nvGrpSpPr>
      <p:grpSpPr>
        <a:xfrm>
          <a:off x="0" y="0"/>
          <a:ext cx="0" cy="0"/>
          <a:chOff x="0" y="0"/>
          <a:chExt cx="0" cy="0"/>
        </a:xfrm>
      </p:grpSpPr>
      <p:sp>
        <p:nvSpPr>
          <p:cNvPr id="2" name="Pealkiri 1"/>
          <p:cNvSpPr>
            <a:spLocks noGrp="1"/>
          </p:cNvSpPr>
          <p:nvPr>
            <p:ph type="title"/>
          </p:nvPr>
        </p:nvSpPr>
        <p:spPr>
          <a:xfrm>
            <a:off x="457200" y="273050"/>
            <a:ext cx="3008313" cy="1162050"/>
          </a:xfrm>
        </p:spPr>
        <p:txBody>
          <a:bodyPr anchor="b"/>
          <a:lstStyle>
            <a:lvl1pPr algn="l">
              <a:defRPr sz="2000" b="1"/>
            </a:lvl1pPr>
          </a:lstStyle>
          <a:p>
            <a:r>
              <a:rPr lang="et-EE"/>
              <a:t>Muutke tiitli laadi</a:t>
            </a:r>
          </a:p>
        </p:txBody>
      </p:sp>
      <p:sp>
        <p:nvSpPr>
          <p:cNvPr id="3" name="Sisu kohatäide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t-EE"/>
              <a:t>Muutke teksti laade</a:t>
            </a:r>
          </a:p>
          <a:p>
            <a:pPr lvl="1"/>
            <a:r>
              <a:rPr lang="et-EE"/>
              <a:t>Teine tase</a:t>
            </a:r>
          </a:p>
          <a:p>
            <a:pPr lvl="2"/>
            <a:r>
              <a:rPr lang="et-EE"/>
              <a:t>Kolmas tase</a:t>
            </a:r>
          </a:p>
          <a:p>
            <a:pPr lvl="3"/>
            <a:r>
              <a:rPr lang="et-EE"/>
              <a:t>Neljas tase</a:t>
            </a:r>
          </a:p>
          <a:p>
            <a:pPr lvl="4"/>
            <a:r>
              <a:rPr lang="et-EE"/>
              <a:t>Viies tase</a:t>
            </a:r>
          </a:p>
        </p:txBody>
      </p:sp>
      <p:sp>
        <p:nvSpPr>
          <p:cNvPr id="4" name="Teksti kohatäid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t-EE"/>
              <a:t>Muutke teksti laade</a:t>
            </a:r>
          </a:p>
        </p:txBody>
      </p:sp>
      <p:sp>
        <p:nvSpPr>
          <p:cNvPr id="5" name="Kuupäeva kohatäide 4"/>
          <p:cNvSpPr>
            <a:spLocks noGrp="1"/>
          </p:cNvSpPr>
          <p:nvPr>
            <p:ph type="dt" sz="half" idx="10"/>
          </p:nvPr>
        </p:nvSpPr>
        <p:spPr/>
        <p:txBody>
          <a:bodyPr/>
          <a:lstStyle/>
          <a:p>
            <a:fld id="{ECF709BE-5340-48BA-9A46-D5D56E939D19}" type="datetimeFigureOut">
              <a:rPr lang="et-EE" smtClean="0"/>
              <a:t>21.11.2018</a:t>
            </a:fld>
            <a:endParaRPr lang="et-EE"/>
          </a:p>
        </p:txBody>
      </p:sp>
      <p:sp>
        <p:nvSpPr>
          <p:cNvPr id="6" name="Jaluse kohatäide 5"/>
          <p:cNvSpPr>
            <a:spLocks noGrp="1"/>
          </p:cNvSpPr>
          <p:nvPr>
            <p:ph type="ftr" sz="quarter" idx="11"/>
          </p:nvPr>
        </p:nvSpPr>
        <p:spPr/>
        <p:txBody>
          <a:bodyPr/>
          <a:lstStyle/>
          <a:p>
            <a:endParaRPr lang="et-EE"/>
          </a:p>
        </p:txBody>
      </p:sp>
      <p:sp>
        <p:nvSpPr>
          <p:cNvPr id="7" name="Slaidinumbri kohatäide 6"/>
          <p:cNvSpPr>
            <a:spLocks noGrp="1"/>
          </p:cNvSpPr>
          <p:nvPr>
            <p:ph type="sldNum" sz="quarter" idx="12"/>
          </p:nvPr>
        </p:nvSpPr>
        <p:spPr/>
        <p:txBody>
          <a:bodyPr/>
          <a:lstStyle/>
          <a:p>
            <a:fld id="{B1B7796D-EAC5-4230-B3FD-4D51E878DC24}" type="slidenum">
              <a:rPr lang="et-EE" smtClean="0"/>
              <a:t>‹#›</a:t>
            </a:fld>
            <a:endParaRPr lang="et-EE"/>
          </a:p>
        </p:txBody>
      </p:sp>
    </p:spTree>
    <p:extLst>
      <p:ext uri="{BB962C8B-B14F-4D97-AF65-F5344CB8AC3E}">
        <p14:creationId xmlns:p14="http://schemas.microsoft.com/office/powerpoint/2010/main" val="42658319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ldiallkirjaga pilt">
    <p:spTree>
      <p:nvGrpSpPr>
        <p:cNvPr id="1" name=""/>
        <p:cNvGrpSpPr/>
        <p:nvPr/>
      </p:nvGrpSpPr>
      <p:grpSpPr>
        <a:xfrm>
          <a:off x="0" y="0"/>
          <a:ext cx="0" cy="0"/>
          <a:chOff x="0" y="0"/>
          <a:chExt cx="0" cy="0"/>
        </a:xfrm>
      </p:grpSpPr>
      <p:sp>
        <p:nvSpPr>
          <p:cNvPr id="2" name="Pealkiri 1"/>
          <p:cNvSpPr>
            <a:spLocks noGrp="1"/>
          </p:cNvSpPr>
          <p:nvPr>
            <p:ph type="title"/>
          </p:nvPr>
        </p:nvSpPr>
        <p:spPr>
          <a:xfrm>
            <a:off x="1792288" y="4800600"/>
            <a:ext cx="5486400" cy="566738"/>
          </a:xfrm>
        </p:spPr>
        <p:txBody>
          <a:bodyPr anchor="b"/>
          <a:lstStyle>
            <a:lvl1pPr algn="l">
              <a:defRPr sz="2000" b="1"/>
            </a:lvl1pPr>
          </a:lstStyle>
          <a:p>
            <a:r>
              <a:rPr lang="et-EE"/>
              <a:t>Muutke tiitli laadi</a:t>
            </a:r>
          </a:p>
        </p:txBody>
      </p:sp>
      <p:sp>
        <p:nvSpPr>
          <p:cNvPr id="3" name="Pildi kohatäid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t-EE"/>
          </a:p>
        </p:txBody>
      </p:sp>
      <p:sp>
        <p:nvSpPr>
          <p:cNvPr id="4" name="Teksti kohatäid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t-EE"/>
              <a:t>Muutke teksti laade</a:t>
            </a:r>
          </a:p>
        </p:txBody>
      </p:sp>
      <p:sp>
        <p:nvSpPr>
          <p:cNvPr id="5" name="Kuupäeva kohatäide 4"/>
          <p:cNvSpPr>
            <a:spLocks noGrp="1"/>
          </p:cNvSpPr>
          <p:nvPr>
            <p:ph type="dt" sz="half" idx="10"/>
          </p:nvPr>
        </p:nvSpPr>
        <p:spPr/>
        <p:txBody>
          <a:bodyPr/>
          <a:lstStyle/>
          <a:p>
            <a:fld id="{ECF709BE-5340-48BA-9A46-D5D56E939D19}" type="datetimeFigureOut">
              <a:rPr lang="et-EE" smtClean="0"/>
              <a:t>21.11.2018</a:t>
            </a:fld>
            <a:endParaRPr lang="et-EE"/>
          </a:p>
        </p:txBody>
      </p:sp>
      <p:sp>
        <p:nvSpPr>
          <p:cNvPr id="6" name="Jaluse kohatäide 5"/>
          <p:cNvSpPr>
            <a:spLocks noGrp="1"/>
          </p:cNvSpPr>
          <p:nvPr>
            <p:ph type="ftr" sz="quarter" idx="11"/>
          </p:nvPr>
        </p:nvSpPr>
        <p:spPr/>
        <p:txBody>
          <a:bodyPr/>
          <a:lstStyle/>
          <a:p>
            <a:endParaRPr lang="et-EE"/>
          </a:p>
        </p:txBody>
      </p:sp>
      <p:sp>
        <p:nvSpPr>
          <p:cNvPr id="7" name="Slaidinumbri kohatäide 6"/>
          <p:cNvSpPr>
            <a:spLocks noGrp="1"/>
          </p:cNvSpPr>
          <p:nvPr>
            <p:ph type="sldNum" sz="quarter" idx="12"/>
          </p:nvPr>
        </p:nvSpPr>
        <p:spPr/>
        <p:txBody>
          <a:bodyPr/>
          <a:lstStyle/>
          <a:p>
            <a:fld id="{B1B7796D-EAC5-4230-B3FD-4D51E878DC24}" type="slidenum">
              <a:rPr lang="et-EE" smtClean="0"/>
              <a:t>‹#›</a:t>
            </a:fld>
            <a:endParaRPr lang="et-EE"/>
          </a:p>
        </p:txBody>
      </p:sp>
    </p:spTree>
    <p:extLst>
      <p:ext uri="{BB962C8B-B14F-4D97-AF65-F5344CB8AC3E}">
        <p14:creationId xmlns:p14="http://schemas.microsoft.com/office/powerpoint/2010/main" val="14952245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ealkirja kohatäid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t-EE"/>
              <a:t>Muutke tiitli laadi</a:t>
            </a:r>
          </a:p>
        </p:txBody>
      </p:sp>
      <p:sp>
        <p:nvSpPr>
          <p:cNvPr id="3" name="Teksti kohatäid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t-EE"/>
              <a:t>Muutke teksti laade</a:t>
            </a:r>
          </a:p>
          <a:p>
            <a:pPr lvl="1"/>
            <a:r>
              <a:rPr lang="et-EE"/>
              <a:t>Teine tase</a:t>
            </a:r>
          </a:p>
          <a:p>
            <a:pPr lvl="2"/>
            <a:r>
              <a:rPr lang="et-EE"/>
              <a:t>Kolmas tase</a:t>
            </a:r>
          </a:p>
          <a:p>
            <a:pPr lvl="3"/>
            <a:r>
              <a:rPr lang="et-EE"/>
              <a:t>Neljas tase</a:t>
            </a:r>
          </a:p>
          <a:p>
            <a:pPr lvl="4"/>
            <a:r>
              <a:rPr lang="et-EE"/>
              <a:t>Viies tase</a:t>
            </a:r>
          </a:p>
        </p:txBody>
      </p:sp>
      <p:sp>
        <p:nvSpPr>
          <p:cNvPr id="4" name="Kuupäeva kohatäid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CF709BE-5340-48BA-9A46-D5D56E939D19}" type="datetimeFigureOut">
              <a:rPr lang="et-EE" smtClean="0"/>
              <a:t>21.11.2018</a:t>
            </a:fld>
            <a:endParaRPr lang="et-EE"/>
          </a:p>
        </p:txBody>
      </p:sp>
      <p:sp>
        <p:nvSpPr>
          <p:cNvPr id="5" name="Jaluse kohatäid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t-EE"/>
          </a:p>
        </p:txBody>
      </p:sp>
      <p:sp>
        <p:nvSpPr>
          <p:cNvPr id="6" name="Slaidinumbri kohatäid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B7796D-EAC5-4230-B3FD-4D51E878DC24}" type="slidenum">
              <a:rPr lang="et-EE" smtClean="0"/>
              <a:t>‹#›</a:t>
            </a:fld>
            <a:endParaRPr lang="et-EE"/>
          </a:p>
        </p:txBody>
      </p:sp>
    </p:spTree>
    <p:extLst>
      <p:ext uri="{BB962C8B-B14F-4D97-AF65-F5344CB8AC3E}">
        <p14:creationId xmlns:p14="http://schemas.microsoft.com/office/powerpoint/2010/main" val="23318189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t-E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ctrTitle"/>
          </p:nvPr>
        </p:nvSpPr>
        <p:spPr/>
        <p:txBody>
          <a:bodyPr>
            <a:normAutofit fontScale="90000"/>
          </a:bodyPr>
          <a:lstStyle/>
          <a:p>
            <a:r>
              <a:rPr lang="et-EE" dirty="0"/>
              <a:t>Üliõpilaste oskuste ja õpiväljundite omandamine simulatsioonõppes</a:t>
            </a:r>
          </a:p>
        </p:txBody>
      </p:sp>
      <p:sp>
        <p:nvSpPr>
          <p:cNvPr id="3" name="Alapealkiri 2"/>
          <p:cNvSpPr>
            <a:spLocks noGrp="1"/>
          </p:cNvSpPr>
          <p:nvPr>
            <p:ph type="subTitle" idx="1"/>
          </p:nvPr>
        </p:nvSpPr>
        <p:spPr/>
        <p:txBody>
          <a:bodyPr>
            <a:normAutofit fontScale="70000" lnSpcReduction="20000"/>
          </a:bodyPr>
          <a:lstStyle/>
          <a:p>
            <a:r>
              <a:rPr lang="et-EE" dirty="0"/>
              <a:t>Kadri </a:t>
            </a:r>
            <a:r>
              <a:rPr lang="et-EE" dirty="0" err="1"/>
              <a:t>Kööp</a:t>
            </a:r>
            <a:r>
              <a:rPr lang="et-EE" dirty="0"/>
              <a:t> RN </a:t>
            </a:r>
            <a:r>
              <a:rPr lang="et-EE" dirty="0" err="1"/>
              <a:t>MSc</a:t>
            </a:r>
            <a:endParaRPr lang="et-EE" dirty="0"/>
          </a:p>
          <a:p>
            <a:r>
              <a:rPr lang="et-EE" dirty="0"/>
              <a:t>Saale </a:t>
            </a:r>
            <a:r>
              <a:rPr lang="et-EE" dirty="0" err="1"/>
              <a:t>Kree</a:t>
            </a:r>
            <a:r>
              <a:rPr lang="et-EE" dirty="0"/>
              <a:t> Õ32</a:t>
            </a:r>
          </a:p>
          <a:p>
            <a:r>
              <a:rPr lang="et-EE" dirty="0"/>
              <a:t>Marta </a:t>
            </a:r>
            <a:r>
              <a:rPr lang="et-EE" dirty="0" err="1"/>
              <a:t>Pever</a:t>
            </a:r>
            <a:r>
              <a:rPr lang="et-EE" dirty="0"/>
              <a:t> Õ32</a:t>
            </a:r>
          </a:p>
          <a:p>
            <a:r>
              <a:rPr lang="et-EE" dirty="0" err="1"/>
              <a:t>Sigrit</a:t>
            </a:r>
            <a:r>
              <a:rPr lang="et-EE" dirty="0"/>
              <a:t> Pukk Õ32</a:t>
            </a:r>
          </a:p>
          <a:p>
            <a:r>
              <a:rPr lang="et-EE" dirty="0"/>
              <a:t>2018</a:t>
            </a:r>
          </a:p>
        </p:txBody>
      </p:sp>
      <p:pic>
        <p:nvPicPr>
          <p:cNvPr id="4" name="Picture 4">
            <a:extLst>
              <a:ext uri="{FF2B5EF4-FFF2-40B4-BE49-F238E27FC236}">
                <a16:creationId xmlns:a16="http://schemas.microsoft.com/office/drawing/2014/main" id="{C29AAE17-A5A3-4C51-A7F1-F04E1C33D123}"/>
              </a:ext>
            </a:extLst>
          </p:cNvPr>
          <p:cNvPicPr>
            <a:picLocks noChangeAspect="1"/>
          </p:cNvPicPr>
          <p:nvPr/>
        </p:nvPicPr>
        <p:blipFill>
          <a:blip r:embed="rId3"/>
          <a:stretch>
            <a:fillRect/>
          </a:stretch>
        </p:blipFill>
        <p:spPr>
          <a:xfrm>
            <a:off x="491749" y="260648"/>
            <a:ext cx="8668011" cy="1327759"/>
          </a:xfrm>
          <a:prstGeom prst="rect">
            <a:avLst/>
          </a:prstGeom>
        </p:spPr>
      </p:pic>
    </p:spTree>
    <p:extLst>
      <p:ext uri="{BB962C8B-B14F-4D97-AF65-F5344CB8AC3E}">
        <p14:creationId xmlns:p14="http://schemas.microsoft.com/office/powerpoint/2010/main" val="5436057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t-EE" dirty="0">
                <a:solidFill>
                  <a:prstClr val="black"/>
                </a:solidFill>
              </a:rPr>
              <a:t>Enesekohased kogemused II</a:t>
            </a:r>
            <a:endParaRPr lang="et-EE" dirty="0"/>
          </a:p>
        </p:txBody>
      </p:sp>
      <p:sp>
        <p:nvSpPr>
          <p:cNvPr id="3" name="Sisu kohatäide 2"/>
          <p:cNvSpPr>
            <a:spLocks noGrp="1"/>
          </p:cNvSpPr>
          <p:nvPr>
            <p:ph idx="1"/>
          </p:nvPr>
        </p:nvSpPr>
        <p:spPr/>
        <p:txBody>
          <a:bodyPr>
            <a:normAutofit fontScale="77500" lnSpcReduction="20000"/>
          </a:bodyPr>
          <a:lstStyle/>
          <a:p>
            <a:pPr algn="just">
              <a:lnSpc>
                <a:spcPct val="150000"/>
              </a:lnSpc>
              <a:spcAft>
                <a:spcPts val="0"/>
              </a:spcAft>
            </a:pPr>
            <a:r>
              <a:rPr lang="et-EE" i="1" dirty="0">
                <a:latin typeface="Times New Roman"/>
                <a:ea typeface="Calibri"/>
                <a:cs typeface="Times New Roman"/>
              </a:rPr>
              <a:t>"...nõuab väga suurt tähelepanuvõimet, keskendumist, enda ja teiste vigade analüüsimist." (6.)</a:t>
            </a:r>
          </a:p>
          <a:p>
            <a:pPr algn="just">
              <a:lnSpc>
                <a:spcPct val="150000"/>
              </a:lnSpc>
              <a:spcAft>
                <a:spcPts val="0"/>
              </a:spcAft>
            </a:pPr>
            <a:r>
              <a:rPr lang="et-EE" i="1" dirty="0">
                <a:latin typeface="Times New Roman"/>
                <a:ea typeface="Calibri"/>
                <a:cs typeface="Times New Roman"/>
              </a:rPr>
              <a:t>"Minu üldised kogemused on väga positiivsed." (3.) </a:t>
            </a:r>
            <a:endParaRPr lang="et-EE" sz="2800" dirty="0">
              <a:ea typeface="Calibri"/>
              <a:cs typeface="Times New Roman"/>
            </a:endParaRPr>
          </a:p>
          <a:p>
            <a:pPr algn="just">
              <a:lnSpc>
                <a:spcPct val="150000"/>
              </a:lnSpc>
              <a:spcAft>
                <a:spcPts val="0"/>
              </a:spcAft>
            </a:pPr>
            <a:r>
              <a:rPr lang="et-EE" i="1" dirty="0">
                <a:latin typeface="Times New Roman"/>
                <a:ea typeface="Calibri"/>
                <a:cs typeface="Times New Roman"/>
              </a:rPr>
              <a:t>"Noo simulatsioonõpe on põnev, huvitav, </a:t>
            </a:r>
            <a:r>
              <a:rPr lang="et-EE" i="1" dirty="0" err="1">
                <a:latin typeface="Times New Roman"/>
                <a:ea typeface="Calibri"/>
                <a:cs typeface="Times New Roman"/>
              </a:rPr>
              <a:t>kaasahaarav…</a:t>
            </a:r>
            <a:r>
              <a:rPr lang="et-EE" i="1" dirty="0">
                <a:latin typeface="Times New Roman"/>
                <a:ea typeface="Calibri"/>
                <a:cs typeface="Times New Roman"/>
              </a:rPr>
              <a:t>"</a:t>
            </a:r>
            <a:r>
              <a:rPr lang="et-EE" i="1" dirty="0">
                <a:solidFill>
                  <a:srgbClr val="FF0000"/>
                </a:solidFill>
                <a:latin typeface="Times New Roman"/>
                <a:ea typeface="Calibri"/>
                <a:cs typeface="Times New Roman"/>
              </a:rPr>
              <a:t> </a:t>
            </a:r>
            <a:r>
              <a:rPr lang="et-EE" i="1" dirty="0">
                <a:latin typeface="Times New Roman"/>
                <a:ea typeface="Calibri"/>
                <a:cs typeface="Times New Roman"/>
              </a:rPr>
              <a:t>(6.)</a:t>
            </a:r>
            <a:endParaRPr lang="et-EE" sz="2800" dirty="0">
              <a:ea typeface="Calibri"/>
              <a:cs typeface="Times New Roman"/>
            </a:endParaRPr>
          </a:p>
          <a:p>
            <a:pPr algn="just">
              <a:lnSpc>
                <a:spcPct val="150000"/>
              </a:lnSpc>
              <a:spcAft>
                <a:spcPts val="0"/>
              </a:spcAft>
            </a:pPr>
            <a:r>
              <a:rPr lang="et-EE" i="1" dirty="0">
                <a:latin typeface="Times New Roman"/>
                <a:ea typeface="Calibri"/>
                <a:cs typeface="Times New Roman"/>
              </a:rPr>
              <a:t>"</a:t>
            </a:r>
            <a:r>
              <a:rPr lang="et-EE" i="1" dirty="0" err="1">
                <a:latin typeface="Times New Roman"/>
                <a:ea typeface="Calibri"/>
                <a:cs typeface="Times New Roman"/>
              </a:rPr>
              <a:t>…Minu</a:t>
            </a:r>
            <a:r>
              <a:rPr lang="et-EE" i="1" dirty="0">
                <a:latin typeface="Times New Roman"/>
                <a:ea typeface="Calibri"/>
                <a:cs typeface="Times New Roman"/>
              </a:rPr>
              <a:t> kogemus sellest oli hästi loomulik, et ei kasutatud üleliigseid võtteid või mingeid asju, mida ei pea tegema... väga meeldiv." (1.)</a:t>
            </a:r>
            <a:endParaRPr lang="et-EE" sz="2800" dirty="0">
              <a:ea typeface="Calibri"/>
              <a:cs typeface="Times New Roman"/>
            </a:endParaRPr>
          </a:p>
          <a:p>
            <a:endParaRPr lang="et-EE" dirty="0"/>
          </a:p>
        </p:txBody>
      </p:sp>
    </p:spTree>
    <p:extLst>
      <p:ext uri="{BB962C8B-B14F-4D97-AF65-F5344CB8AC3E}">
        <p14:creationId xmlns:p14="http://schemas.microsoft.com/office/powerpoint/2010/main" val="38171460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normAutofit fontScale="90000"/>
          </a:bodyPr>
          <a:lstStyle/>
          <a:p>
            <a:r>
              <a:rPr lang="et-EE" dirty="0"/>
              <a:t>Pingetega toimetuleku kogemused I</a:t>
            </a:r>
          </a:p>
        </p:txBody>
      </p:sp>
      <p:sp>
        <p:nvSpPr>
          <p:cNvPr id="3" name="Sisu kohatäide 2"/>
          <p:cNvSpPr>
            <a:spLocks noGrp="1"/>
          </p:cNvSpPr>
          <p:nvPr>
            <p:ph idx="1"/>
          </p:nvPr>
        </p:nvSpPr>
        <p:spPr/>
        <p:txBody>
          <a:bodyPr>
            <a:normAutofit fontScale="55000" lnSpcReduction="20000"/>
          </a:bodyPr>
          <a:lstStyle/>
          <a:p>
            <a:pPr algn="just">
              <a:lnSpc>
                <a:spcPct val="150000"/>
              </a:lnSpc>
              <a:spcAft>
                <a:spcPts val="0"/>
              </a:spcAft>
            </a:pPr>
            <a:r>
              <a:rPr lang="et-EE" sz="3800" i="1" dirty="0">
                <a:latin typeface="Times New Roman"/>
                <a:ea typeface="Calibri"/>
                <a:cs typeface="Times New Roman"/>
              </a:rPr>
              <a:t>"...terve meie teine kursuse pool vaatab teiselpool klassi ja sul on ikka väike ärevus sees, kas ikka teed kõik õigesti ja kuidas see päriselt välja näeb. Alguses on jah väga ärevust tekitav" (1.)</a:t>
            </a:r>
            <a:endParaRPr lang="et-EE" sz="3800" dirty="0">
              <a:ea typeface="Calibri"/>
              <a:cs typeface="Times New Roman"/>
            </a:endParaRPr>
          </a:p>
          <a:p>
            <a:pPr algn="just">
              <a:lnSpc>
                <a:spcPct val="150000"/>
              </a:lnSpc>
              <a:spcAft>
                <a:spcPts val="0"/>
              </a:spcAft>
            </a:pPr>
            <a:r>
              <a:rPr lang="et-EE" sz="3800" i="1" dirty="0">
                <a:latin typeface="Times New Roman"/>
                <a:ea typeface="Calibri"/>
                <a:cs typeface="Times New Roman"/>
              </a:rPr>
              <a:t>"Minuarust on ta natuke pingeline, kuna meil olid need sünnituse simulatsioonid, kus on see, et õppejõud hästi palju kinnitavad enne, et me peame olema tippvormis, me peame kõike põhimõtteliselt teadma." (2.)</a:t>
            </a:r>
            <a:endParaRPr lang="et-EE" sz="3800" dirty="0">
              <a:ea typeface="Calibri"/>
              <a:cs typeface="Times New Roman"/>
            </a:endParaRPr>
          </a:p>
          <a:p>
            <a:pPr algn="just">
              <a:lnSpc>
                <a:spcPct val="150000"/>
              </a:lnSpc>
              <a:spcAft>
                <a:spcPts val="0"/>
              </a:spcAft>
            </a:pPr>
            <a:r>
              <a:rPr lang="et-EE" sz="3800" i="1" dirty="0">
                <a:latin typeface="Times New Roman"/>
                <a:ea typeface="Calibri"/>
                <a:cs typeface="Times New Roman"/>
              </a:rPr>
              <a:t>"See tekitab pinget kui sul on seal neli õppejõudu ja siis sa pead simulatsioonis ka oma asju tegema ja tead et kõik need õppejõud hakkavad sind pärast kommenteerima."</a:t>
            </a:r>
            <a:r>
              <a:rPr lang="et-EE" sz="3800" i="1" dirty="0">
                <a:solidFill>
                  <a:srgbClr val="FF0000"/>
                </a:solidFill>
                <a:latin typeface="Times New Roman"/>
                <a:ea typeface="Calibri"/>
                <a:cs typeface="Times New Roman"/>
              </a:rPr>
              <a:t> </a:t>
            </a:r>
            <a:r>
              <a:rPr lang="et-EE" sz="3800" i="1" dirty="0">
                <a:latin typeface="Times New Roman"/>
                <a:ea typeface="Calibri"/>
                <a:cs typeface="Times New Roman"/>
              </a:rPr>
              <a:t>(9.)</a:t>
            </a:r>
            <a:endParaRPr lang="et-EE" sz="3800" dirty="0">
              <a:ea typeface="Calibri"/>
              <a:cs typeface="Times New Roman"/>
            </a:endParaRPr>
          </a:p>
          <a:p>
            <a:endParaRPr lang="et-EE" dirty="0"/>
          </a:p>
        </p:txBody>
      </p:sp>
    </p:spTree>
    <p:extLst>
      <p:ext uri="{BB962C8B-B14F-4D97-AF65-F5344CB8AC3E}">
        <p14:creationId xmlns:p14="http://schemas.microsoft.com/office/powerpoint/2010/main" val="37606197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normAutofit fontScale="90000"/>
          </a:bodyPr>
          <a:lstStyle/>
          <a:p>
            <a:r>
              <a:rPr lang="et-EE" dirty="0"/>
              <a:t>Pingetega toimetuleku kogemused II</a:t>
            </a:r>
          </a:p>
        </p:txBody>
      </p:sp>
      <p:sp>
        <p:nvSpPr>
          <p:cNvPr id="3" name="Sisu kohatäide 2"/>
          <p:cNvSpPr>
            <a:spLocks noGrp="1"/>
          </p:cNvSpPr>
          <p:nvPr>
            <p:ph idx="1"/>
          </p:nvPr>
        </p:nvSpPr>
        <p:spPr/>
        <p:txBody>
          <a:bodyPr>
            <a:normAutofit fontScale="85000" lnSpcReduction="10000"/>
          </a:bodyPr>
          <a:lstStyle/>
          <a:p>
            <a:pPr algn="just">
              <a:lnSpc>
                <a:spcPct val="150000"/>
              </a:lnSpc>
              <a:spcAft>
                <a:spcPts val="0"/>
              </a:spcAft>
            </a:pPr>
            <a:r>
              <a:rPr lang="et-EE" sz="2400" i="1" dirty="0">
                <a:latin typeface="Times New Roman"/>
                <a:ea typeface="Calibri"/>
                <a:cs typeface="Times New Roman"/>
              </a:rPr>
              <a:t>"Alguses oli hästi hirmus, et kõik vaatavad ja kaamerad ja.. Aga mida aeg edasi, seda rohkem ongi nii, et sa lähed sinna, sa ei mõtle, et keegi sul seal vaatab, et terve klass sind vaatab ja lihtsalt teed oma asjad ära ja kõik on korras." (5.)</a:t>
            </a:r>
          </a:p>
          <a:p>
            <a:pPr algn="just">
              <a:lnSpc>
                <a:spcPct val="150000"/>
              </a:lnSpc>
              <a:spcAft>
                <a:spcPts val="0"/>
              </a:spcAft>
            </a:pPr>
            <a:r>
              <a:rPr lang="et-EE" sz="2400" i="1" dirty="0">
                <a:latin typeface="Times New Roman"/>
                <a:ea typeface="Calibri"/>
                <a:cs typeface="Times New Roman"/>
              </a:rPr>
              <a:t>"Esimene hirm näiteks sünnituse vastuvõtmise ees jääb siia kooli ja simulatsioonikeskusesse mitte ei jää sinna haiglasse kui me juba reaalselt oleme selles olukorras."</a:t>
            </a:r>
            <a:r>
              <a:rPr lang="et-EE" sz="2400" i="1" dirty="0">
                <a:solidFill>
                  <a:srgbClr val="FF0000"/>
                </a:solidFill>
                <a:latin typeface="Times New Roman"/>
                <a:ea typeface="Calibri"/>
                <a:cs typeface="Times New Roman"/>
              </a:rPr>
              <a:t> </a:t>
            </a:r>
            <a:r>
              <a:rPr lang="et-EE" sz="2400" i="1" dirty="0">
                <a:latin typeface="Times New Roman"/>
                <a:ea typeface="Calibri"/>
                <a:cs typeface="Times New Roman"/>
              </a:rPr>
              <a:t>(8.)</a:t>
            </a:r>
            <a:endParaRPr lang="et-EE" sz="2000" dirty="0">
              <a:ea typeface="Calibri"/>
              <a:cs typeface="Times New Roman"/>
            </a:endParaRPr>
          </a:p>
          <a:p>
            <a:pPr algn="just">
              <a:lnSpc>
                <a:spcPct val="150000"/>
              </a:lnSpc>
              <a:spcAft>
                <a:spcPts val="0"/>
              </a:spcAft>
            </a:pPr>
            <a:r>
              <a:rPr lang="et-EE" sz="2400" i="1" dirty="0">
                <a:latin typeface="Times New Roman"/>
                <a:ea typeface="Calibri"/>
                <a:cs typeface="Times New Roman"/>
              </a:rPr>
              <a:t>"Ennem ma ei kartnud seda simulatsiooni, aga ma hakkasin seda kartma siis, kui õppejõud olid hästi palju kinnitanud seda ja üle kerinud, siis see hirm tekkis." (2.)</a:t>
            </a:r>
            <a:endParaRPr lang="et-EE" sz="2000" dirty="0">
              <a:ea typeface="Calibri"/>
              <a:cs typeface="Times New Roman"/>
            </a:endParaRPr>
          </a:p>
          <a:p>
            <a:pPr algn="just">
              <a:lnSpc>
                <a:spcPct val="150000"/>
              </a:lnSpc>
              <a:spcAft>
                <a:spcPts val="0"/>
              </a:spcAft>
            </a:pPr>
            <a:endParaRPr lang="et-EE" sz="2400" dirty="0">
              <a:ea typeface="Calibri"/>
              <a:cs typeface="Times New Roman"/>
            </a:endParaRPr>
          </a:p>
          <a:p>
            <a:endParaRPr lang="et-EE" dirty="0"/>
          </a:p>
        </p:txBody>
      </p:sp>
    </p:spTree>
    <p:extLst>
      <p:ext uri="{BB962C8B-B14F-4D97-AF65-F5344CB8AC3E}">
        <p14:creationId xmlns:p14="http://schemas.microsoft.com/office/powerpoint/2010/main" val="2705193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normAutofit fontScale="90000"/>
          </a:bodyPr>
          <a:lstStyle/>
          <a:p>
            <a:r>
              <a:rPr lang="et-EE" dirty="0"/>
              <a:t>Õppekeskkonnaga seotud kogemused</a:t>
            </a:r>
          </a:p>
        </p:txBody>
      </p:sp>
      <p:graphicFrame>
        <p:nvGraphicFramePr>
          <p:cNvPr id="4" name="Sisu kohatäide 3"/>
          <p:cNvGraphicFramePr>
            <a:graphicFrameLocks noGrp="1"/>
          </p:cNvGraphicFramePr>
          <p:nvPr>
            <p:ph idx="1"/>
            <p:extLst>
              <p:ext uri="{D42A27DB-BD31-4B8C-83A1-F6EECF244321}">
                <p14:modId xmlns:p14="http://schemas.microsoft.com/office/powerpoint/2010/main" val="838251271"/>
              </p:ext>
            </p:extLst>
          </p:nvPr>
        </p:nvGraphicFramePr>
        <p:xfrm>
          <a:off x="539553" y="1412776"/>
          <a:ext cx="8064894" cy="5040560"/>
        </p:xfrm>
        <a:graphic>
          <a:graphicData uri="http://schemas.openxmlformats.org/drawingml/2006/table">
            <a:tbl>
              <a:tblPr firstRow="1" firstCol="1" bandRow="1"/>
              <a:tblGrid>
                <a:gridCol w="3265431">
                  <a:extLst>
                    <a:ext uri="{9D8B030D-6E8A-4147-A177-3AD203B41FA5}">
                      <a16:colId xmlns:a16="http://schemas.microsoft.com/office/drawing/2014/main" val="20000"/>
                    </a:ext>
                  </a:extLst>
                </a:gridCol>
                <a:gridCol w="2824261">
                  <a:extLst>
                    <a:ext uri="{9D8B030D-6E8A-4147-A177-3AD203B41FA5}">
                      <a16:colId xmlns:a16="http://schemas.microsoft.com/office/drawing/2014/main" val="20001"/>
                    </a:ext>
                  </a:extLst>
                </a:gridCol>
                <a:gridCol w="1975202">
                  <a:extLst>
                    <a:ext uri="{9D8B030D-6E8A-4147-A177-3AD203B41FA5}">
                      <a16:colId xmlns:a16="http://schemas.microsoft.com/office/drawing/2014/main" val="20002"/>
                    </a:ext>
                  </a:extLst>
                </a:gridCol>
              </a:tblGrid>
              <a:tr h="420046">
                <a:tc>
                  <a:txBody>
                    <a:bodyPr/>
                    <a:lstStyle/>
                    <a:p>
                      <a:pPr>
                        <a:lnSpc>
                          <a:spcPct val="115000"/>
                        </a:lnSpc>
                        <a:spcAft>
                          <a:spcPts val="0"/>
                        </a:spcAft>
                      </a:pPr>
                      <a:r>
                        <a:rPr lang="et-EE" sz="1600" b="1" dirty="0">
                          <a:effectLst/>
                          <a:latin typeface="Calibri"/>
                          <a:ea typeface="Calibri"/>
                          <a:cs typeface="Times New Roman"/>
                        </a:rPr>
                        <a:t>Substantiivne kood</a:t>
                      </a:r>
                      <a:endParaRPr lang="et-EE" sz="16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t-EE" sz="1600" b="1">
                          <a:effectLst/>
                          <a:latin typeface="Calibri"/>
                          <a:ea typeface="Calibri"/>
                          <a:cs typeface="Times New Roman"/>
                        </a:rPr>
                        <a:t>Alakategooria</a:t>
                      </a:r>
                      <a:endParaRPr lang="et-EE" sz="16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t-EE" sz="1600" b="1">
                          <a:effectLst/>
                          <a:latin typeface="Calibri"/>
                          <a:ea typeface="Calibri"/>
                          <a:cs typeface="Times New Roman"/>
                        </a:rPr>
                        <a:t>Ülakategooria</a:t>
                      </a:r>
                      <a:endParaRPr lang="et-EE" sz="16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1680187">
                <a:tc>
                  <a:txBody>
                    <a:bodyPr/>
                    <a:lstStyle/>
                    <a:p>
                      <a:pPr>
                        <a:lnSpc>
                          <a:spcPct val="115000"/>
                        </a:lnSpc>
                        <a:spcAft>
                          <a:spcPts val="0"/>
                        </a:spcAft>
                      </a:pPr>
                      <a:r>
                        <a:rPr lang="et-EE" sz="1600" dirty="0">
                          <a:effectLst/>
                          <a:latin typeface="Calibri"/>
                          <a:ea typeface="Calibri"/>
                          <a:cs typeface="Times New Roman"/>
                        </a:rPr>
                        <a:t>Simulatsioonitunni aja planeerimine</a:t>
                      </a:r>
                    </a:p>
                    <a:p>
                      <a:pPr>
                        <a:lnSpc>
                          <a:spcPct val="115000"/>
                        </a:lnSpc>
                        <a:spcAft>
                          <a:spcPts val="0"/>
                        </a:spcAft>
                      </a:pPr>
                      <a:r>
                        <a:rPr lang="et-EE" sz="1600" dirty="0">
                          <a:effectLst/>
                          <a:latin typeface="Calibri"/>
                          <a:ea typeface="Calibri"/>
                          <a:cs typeface="Times New Roman"/>
                        </a:rPr>
                        <a:t>Toimingute keerukus</a:t>
                      </a:r>
                    </a:p>
                    <a:p>
                      <a:pPr>
                        <a:lnSpc>
                          <a:spcPct val="115000"/>
                        </a:lnSpc>
                        <a:spcAft>
                          <a:spcPts val="0"/>
                        </a:spcAft>
                      </a:pPr>
                      <a:r>
                        <a:rPr lang="et-EE" sz="1600" dirty="0">
                          <a:effectLst/>
                          <a:latin typeface="Calibri"/>
                          <a:ea typeface="Calibri"/>
                          <a:cs typeface="Times New Roman"/>
                        </a:rPr>
                        <a:t>Aja efektiivne kasutus</a:t>
                      </a:r>
                    </a:p>
                    <a:p>
                      <a:pPr>
                        <a:lnSpc>
                          <a:spcPct val="115000"/>
                        </a:lnSpc>
                        <a:spcAft>
                          <a:spcPts val="0"/>
                        </a:spcAft>
                      </a:pPr>
                      <a:r>
                        <a:rPr lang="et-EE" sz="1600" dirty="0">
                          <a:effectLst/>
                          <a:latin typeface="Calibri"/>
                          <a:ea typeface="Calibri"/>
                          <a:cs typeface="Times New Roman"/>
                        </a:rPr>
                        <a:t>Rohkem simulatsioonitunde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t-EE" sz="1600" dirty="0">
                          <a:effectLst/>
                          <a:latin typeface="Calibri"/>
                          <a:ea typeface="Calibri"/>
                          <a:cs typeface="Times New Roman"/>
                        </a:rPr>
                        <a:t>Ajaressursiga seotud kogemused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t-EE" sz="1600">
                          <a:effectLst/>
                          <a:latin typeface="Calibri"/>
                          <a:ea typeface="Calibri"/>
                          <a:cs typeface="Times New Roman"/>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0001"/>
                  </a:ext>
                </a:extLst>
              </a:tr>
              <a:tr h="1260140">
                <a:tc>
                  <a:txBody>
                    <a:bodyPr/>
                    <a:lstStyle/>
                    <a:p>
                      <a:pPr>
                        <a:lnSpc>
                          <a:spcPct val="115000"/>
                        </a:lnSpc>
                        <a:spcAft>
                          <a:spcPts val="0"/>
                        </a:spcAft>
                      </a:pPr>
                      <a:r>
                        <a:rPr lang="et-EE" sz="1600">
                          <a:effectLst/>
                          <a:latin typeface="Calibri"/>
                          <a:ea typeface="Calibri"/>
                          <a:cs typeface="Times New Roman"/>
                        </a:rPr>
                        <a:t>Tehnika probleemid</a:t>
                      </a:r>
                    </a:p>
                    <a:p>
                      <a:pPr>
                        <a:lnSpc>
                          <a:spcPct val="115000"/>
                        </a:lnSpc>
                        <a:spcAft>
                          <a:spcPts val="0"/>
                        </a:spcAft>
                      </a:pPr>
                      <a:r>
                        <a:rPr lang="et-EE" sz="1600">
                          <a:effectLst/>
                          <a:latin typeface="Calibri"/>
                          <a:ea typeface="Calibri"/>
                          <a:cs typeface="Times New Roman"/>
                        </a:rPr>
                        <a:t>Simulaatori puudulikud omadused</a:t>
                      </a:r>
                    </a:p>
                    <a:p>
                      <a:pPr>
                        <a:lnSpc>
                          <a:spcPct val="115000"/>
                        </a:lnSpc>
                        <a:spcAft>
                          <a:spcPts val="0"/>
                        </a:spcAft>
                      </a:pPr>
                      <a:r>
                        <a:rPr lang="et-EE" sz="1600">
                          <a:effectLst/>
                          <a:latin typeface="Calibri"/>
                          <a:ea typeface="Calibri"/>
                          <a:cs typeface="Times New Roman"/>
                        </a:rPr>
                        <a:t>Simulaatori elulähedased omadused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t-EE" sz="1600" dirty="0">
                          <a:effectLst/>
                          <a:latin typeface="Calibri"/>
                          <a:ea typeface="Calibri"/>
                          <a:cs typeface="Times New Roman"/>
                        </a:rPr>
                        <a:t>Simulatsiooni tehnikaga seotud kogemused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t-EE" sz="1600" dirty="0">
                          <a:effectLst/>
                          <a:latin typeface="Calibri"/>
                          <a:ea typeface="Calibri"/>
                          <a:cs typeface="Times New Roman"/>
                        </a:rPr>
                        <a:t>Õppekeskkonnaga seotud kogemused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2"/>
                  </a:ext>
                </a:extLst>
              </a:tr>
              <a:tr h="1680187">
                <a:tc>
                  <a:txBody>
                    <a:bodyPr/>
                    <a:lstStyle/>
                    <a:p>
                      <a:pPr>
                        <a:lnSpc>
                          <a:spcPct val="115000"/>
                        </a:lnSpc>
                        <a:spcAft>
                          <a:spcPts val="0"/>
                        </a:spcAft>
                      </a:pPr>
                      <a:r>
                        <a:rPr lang="et-EE" sz="1600">
                          <a:effectLst/>
                          <a:latin typeface="Calibri"/>
                          <a:ea typeface="Calibri"/>
                          <a:cs typeface="Times New Roman"/>
                        </a:rPr>
                        <a:t>Erinevus reaalsusest</a:t>
                      </a:r>
                    </a:p>
                    <a:p>
                      <a:pPr>
                        <a:lnSpc>
                          <a:spcPct val="115000"/>
                        </a:lnSpc>
                        <a:spcAft>
                          <a:spcPts val="0"/>
                        </a:spcAft>
                      </a:pPr>
                      <a:r>
                        <a:rPr lang="et-EE" sz="1600">
                          <a:effectLst/>
                          <a:latin typeface="Calibri"/>
                          <a:ea typeface="Calibri"/>
                          <a:cs typeface="Times New Roman"/>
                        </a:rPr>
                        <a:t>Simulatsioon kui näitemäng</a:t>
                      </a:r>
                    </a:p>
                    <a:p>
                      <a:pPr>
                        <a:lnSpc>
                          <a:spcPct val="115000"/>
                        </a:lnSpc>
                        <a:spcAft>
                          <a:spcPts val="0"/>
                        </a:spcAft>
                      </a:pPr>
                      <a:r>
                        <a:rPr lang="et-EE" sz="1600">
                          <a:effectLst/>
                          <a:latin typeface="Calibri"/>
                          <a:ea typeface="Calibri"/>
                          <a:cs typeface="Times New Roman"/>
                        </a:rPr>
                        <a:t>Rollimäng</a:t>
                      </a:r>
                    </a:p>
                    <a:p>
                      <a:pPr>
                        <a:lnSpc>
                          <a:spcPct val="115000"/>
                        </a:lnSpc>
                        <a:spcAft>
                          <a:spcPts val="0"/>
                        </a:spcAft>
                      </a:pPr>
                      <a:r>
                        <a:rPr lang="et-EE" sz="1600">
                          <a:effectLst/>
                          <a:latin typeface="Calibri"/>
                          <a:ea typeface="Calibri"/>
                          <a:cs typeface="Times New Roman"/>
                        </a:rPr>
                        <a:t>Ettekujutus päriselust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t-EE" sz="1600" dirty="0">
                          <a:effectLst/>
                          <a:latin typeface="Calibri"/>
                          <a:ea typeface="Calibri"/>
                          <a:cs typeface="Times New Roman"/>
                        </a:rPr>
                        <a:t>Simulatsiooni olemusega seotud kogemused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t-EE" sz="1600" dirty="0">
                          <a:effectLst/>
                          <a:latin typeface="Calibri"/>
                          <a:ea typeface="Calibri"/>
                          <a:cs typeface="Times New Roman"/>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17185994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normAutofit fontScale="90000"/>
          </a:bodyPr>
          <a:lstStyle/>
          <a:p>
            <a:br>
              <a:rPr lang="et-EE" dirty="0"/>
            </a:br>
            <a:r>
              <a:rPr lang="et-EE" dirty="0"/>
              <a:t>Ajaressursiga seotud kogemused I</a:t>
            </a:r>
          </a:p>
        </p:txBody>
      </p:sp>
      <p:sp>
        <p:nvSpPr>
          <p:cNvPr id="3" name="Sisu kohatäide 2"/>
          <p:cNvSpPr>
            <a:spLocks noGrp="1"/>
          </p:cNvSpPr>
          <p:nvPr>
            <p:ph idx="1"/>
          </p:nvPr>
        </p:nvSpPr>
        <p:spPr>
          <a:xfrm>
            <a:off x="457200" y="1772816"/>
            <a:ext cx="8229600" cy="4353347"/>
          </a:xfrm>
        </p:spPr>
        <p:txBody>
          <a:bodyPr>
            <a:normAutofit fontScale="55000" lnSpcReduction="20000"/>
          </a:bodyPr>
          <a:lstStyle/>
          <a:p>
            <a:pPr algn="just">
              <a:lnSpc>
                <a:spcPct val="150000"/>
              </a:lnSpc>
              <a:spcAft>
                <a:spcPts val="0"/>
              </a:spcAft>
            </a:pPr>
            <a:r>
              <a:rPr lang="et-EE" sz="3800" i="1" dirty="0">
                <a:latin typeface="Times New Roman"/>
                <a:ea typeface="Calibri"/>
                <a:cs typeface="Times New Roman"/>
              </a:rPr>
              <a:t>"Et oleks võib-olla rohkem võinud olla simulatsiooniaega, et kõik oleks saanud selle läbi mängida..." (3.) </a:t>
            </a:r>
            <a:endParaRPr lang="et-EE" sz="3800" dirty="0">
              <a:ea typeface="Calibri"/>
              <a:cs typeface="Times New Roman"/>
            </a:endParaRPr>
          </a:p>
          <a:p>
            <a:pPr algn="just">
              <a:lnSpc>
                <a:spcPct val="150000"/>
              </a:lnSpc>
              <a:spcAft>
                <a:spcPts val="0"/>
              </a:spcAft>
            </a:pPr>
            <a:r>
              <a:rPr lang="et-EE" sz="3800" i="1" dirty="0">
                <a:latin typeface="Times New Roman"/>
                <a:ea typeface="Calibri"/>
                <a:cs typeface="Times New Roman"/>
              </a:rPr>
              <a:t>"… Näiteks täna samamoodi jäi veidi aega ülegi, aga kui aega jääb üle, siis saame veel neid simulatsioone läbi teha, lihtsalt vahetame rolle. Nii palju kui aega on, nii palju saame ka tegelikult läbi teha." (1.) </a:t>
            </a:r>
            <a:endParaRPr lang="et-EE" sz="3800" dirty="0">
              <a:ea typeface="Calibri"/>
              <a:cs typeface="Times New Roman"/>
            </a:endParaRPr>
          </a:p>
          <a:p>
            <a:pPr algn="just">
              <a:lnSpc>
                <a:spcPct val="150000"/>
              </a:lnSpc>
              <a:spcAft>
                <a:spcPts val="0"/>
              </a:spcAft>
            </a:pPr>
            <a:r>
              <a:rPr lang="et-EE" sz="3800" i="1" dirty="0">
                <a:latin typeface="Times New Roman"/>
                <a:ea typeface="Calibri"/>
                <a:cs typeface="Times New Roman"/>
              </a:rPr>
              <a:t>"Simulatsiooni võiks teha lühema aja peale, et ei oleks järjest nelja simulatsiooni. Kuna meil on väike grupp siis igaüks saab teha ühe simulatsiooni aga teised peavad kolme vaatama ja see on suhteliselt väsitav." (9.)</a:t>
            </a:r>
            <a:endParaRPr lang="et-EE" sz="3800" dirty="0">
              <a:ea typeface="Calibri"/>
              <a:cs typeface="Times New Roman"/>
            </a:endParaRPr>
          </a:p>
          <a:p>
            <a:endParaRPr lang="et-EE" dirty="0"/>
          </a:p>
        </p:txBody>
      </p:sp>
    </p:spTree>
    <p:extLst>
      <p:ext uri="{BB962C8B-B14F-4D97-AF65-F5344CB8AC3E}">
        <p14:creationId xmlns:p14="http://schemas.microsoft.com/office/powerpoint/2010/main" val="21916147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t-EE" dirty="0"/>
              <a:t>Ajaressursiga seotud kogemused II</a:t>
            </a:r>
          </a:p>
        </p:txBody>
      </p:sp>
      <p:sp>
        <p:nvSpPr>
          <p:cNvPr id="3" name="Sisu kohatäide 2"/>
          <p:cNvSpPr>
            <a:spLocks noGrp="1"/>
          </p:cNvSpPr>
          <p:nvPr>
            <p:ph idx="1"/>
          </p:nvPr>
        </p:nvSpPr>
        <p:spPr>
          <a:xfrm>
            <a:off x="457200" y="1772816"/>
            <a:ext cx="8229600" cy="4353347"/>
          </a:xfrm>
        </p:spPr>
        <p:txBody>
          <a:bodyPr>
            <a:normAutofit fontScale="70000" lnSpcReduction="20000"/>
          </a:bodyPr>
          <a:lstStyle/>
          <a:p>
            <a:pPr algn="just">
              <a:lnSpc>
                <a:spcPct val="150000"/>
              </a:lnSpc>
              <a:spcAft>
                <a:spcPts val="0"/>
              </a:spcAft>
            </a:pPr>
            <a:r>
              <a:rPr lang="et-EE" i="1" dirty="0">
                <a:latin typeface="Times New Roman"/>
                <a:ea typeface="Calibri"/>
                <a:cs typeface="Times New Roman"/>
              </a:rPr>
              <a:t>"...kui mitut protseduuri sa pead samaaegselt tegema ja mida kõike jälgima." (4.)</a:t>
            </a:r>
            <a:endParaRPr lang="et-EE" sz="2800" dirty="0">
              <a:ea typeface="Calibri"/>
              <a:cs typeface="Times New Roman"/>
            </a:endParaRPr>
          </a:p>
          <a:p>
            <a:pPr algn="just">
              <a:lnSpc>
                <a:spcPct val="150000"/>
              </a:lnSpc>
              <a:spcAft>
                <a:spcPts val="0"/>
              </a:spcAft>
            </a:pPr>
            <a:r>
              <a:rPr lang="et-EE" i="1" dirty="0">
                <a:latin typeface="Times New Roman"/>
                <a:ea typeface="Calibri"/>
                <a:cs typeface="Times New Roman"/>
              </a:rPr>
              <a:t> "Seal ongi just nii, et sa võid need tegevused oma peas läbi mõelda, et okei ma teen selle, siis teen selle, siis teen selle, aga siis on sul seal sünnitaja, kes röögib. Siis sul on esiteks pea tühi ja sa hakkad mõtlema, et oota ma ei saa neid asju selles järjekorras teha ning siis sul tekib seal uus loogika ning sa saad aru kuidas tegelikult selles situatsioonis oleks loogiline tegutseda." (2.)</a:t>
            </a:r>
            <a:endParaRPr lang="et-EE" sz="2800" dirty="0">
              <a:ea typeface="Calibri"/>
              <a:cs typeface="Times New Roman"/>
            </a:endParaRPr>
          </a:p>
          <a:p>
            <a:endParaRPr lang="et-EE" dirty="0"/>
          </a:p>
        </p:txBody>
      </p:sp>
    </p:spTree>
    <p:extLst>
      <p:ext uri="{BB962C8B-B14F-4D97-AF65-F5344CB8AC3E}">
        <p14:creationId xmlns:p14="http://schemas.microsoft.com/office/powerpoint/2010/main" val="6359321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normAutofit fontScale="90000"/>
          </a:bodyPr>
          <a:lstStyle/>
          <a:p>
            <a:r>
              <a:rPr lang="et-EE" dirty="0"/>
              <a:t>Simulatsiooni tehnikaga seotud kogemused</a:t>
            </a:r>
          </a:p>
        </p:txBody>
      </p:sp>
      <p:sp>
        <p:nvSpPr>
          <p:cNvPr id="3" name="Sisu kohatäide 2"/>
          <p:cNvSpPr>
            <a:spLocks noGrp="1"/>
          </p:cNvSpPr>
          <p:nvPr>
            <p:ph idx="1"/>
          </p:nvPr>
        </p:nvSpPr>
        <p:spPr/>
        <p:txBody>
          <a:bodyPr>
            <a:normAutofit fontScale="62500" lnSpcReduction="20000"/>
          </a:bodyPr>
          <a:lstStyle/>
          <a:p>
            <a:pPr algn="just">
              <a:lnSpc>
                <a:spcPct val="150000"/>
              </a:lnSpc>
              <a:spcAft>
                <a:spcPts val="0"/>
              </a:spcAft>
            </a:pPr>
            <a:r>
              <a:rPr lang="et-EE" i="1" dirty="0">
                <a:latin typeface="Times New Roman"/>
                <a:ea typeface="Calibri"/>
                <a:cs typeface="Times New Roman"/>
              </a:rPr>
              <a:t>"...selline nukk on nagu on, ta hingab, karjub ja liigutab kusjuures … See laps on suhteliselt õige kaaluga ka, natuke on kerge." (5.)</a:t>
            </a:r>
            <a:endParaRPr lang="et-EE" sz="2800" dirty="0">
              <a:ea typeface="Calibri"/>
              <a:cs typeface="Times New Roman"/>
            </a:endParaRPr>
          </a:p>
          <a:p>
            <a:pPr algn="just">
              <a:lnSpc>
                <a:spcPct val="150000"/>
              </a:lnSpc>
              <a:spcAft>
                <a:spcPts val="0"/>
              </a:spcAft>
            </a:pPr>
            <a:r>
              <a:rPr lang="et-EE" i="1" dirty="0">
                <a:latin typeface="Times New Roman"/>
                <a:ea typeface="Calibri"/>
                <a:cs typeface="Times New Roman"/>
              </a:rPr>
              <a:t>"Nukuga pole võimalik väga vaadata, kui kahvatu ta on." (4.) </a:t>
            </a:r>
            <a:endParaRPr lang="et-EE" sz="2800" dirty="0">
              <a:ea typeface="Calibri"/>
              <a:cs typeface="Times New Roman"/>
            </a:endParaRPr>
          </a:p>
          <a:p>
            <a:pPr algn="just">
              <a:lnSpc>
                <a:spcPct val="150000"/>
              </a:lnSpc>
              <a:spcAft>
                <a:spcPts val="0"/>
              </a:spcAft>
            </a:pPr>
            <a:r>
              <a:rPr lang="et-EE" i="1" dirty="0">
                <a:latin typeface="Times New Roman"/>
                <a:ea typeface="Calibri"/>
                <a:cs typeface="Times New Roman"/>
              </a:rPr>
              <a:t>"Et </a:t>
            </a:r>
            <a:r>
              <a:rPr lang="et-EE" i="1" dirty="0" err="1">
                <a:latin typeface="Times New Roman"/>
                <a:ea typeface="Calibri"/>
                <a:cs typeface="Times New Roman"/>
              </a:rPr>
              <a:t>Noellet</a:t>
            </a:r>
            <a:r>
              <a:rPr lang="et-EE" i="1" dirty="0">
                <a:latin typeface="Times New Roman"/>
                <a:ea typeface="Calibri"/>
                <a:cs typeface="Times New Roman"/>
              </a:rPr>
              <a:t> sa päris ei vääna kükitama … Peaks muidu peasirutus olema, siis </a:t>
            </a:r>
            <a:r>
              <a:rPr lang="et-EE" i="1" dirty="0" err="1">
                <a:latin typeface="Times New Roman"/>
                <a:ea typeface="Calibri"/>
                <a:cs typeface="Times New Roman"/>
              </a:rPr>
              <a:t>Noellel</a:t>
            </a:r>
            <a:r>
              <a:rPr lang="et-EE" i="1" dirty="0">
                <a:latin typeface="Times New Roman"/>
                <a:ea typeface="Calibri"/>
                <a:cs typeface="Times New Roman"/>
              </a:rPr>
              <a:t> seda pole.." (5.)</a:t>
            </a:r>
            <a:endParaRPr lang="et-EE" sz="2800" dirty="0">
              <a:ea typeface="Calibri"/>
              <a:cs typeface="Times New Roman"/>
            </a:endParaRPr>
          </a:p>
          <a:p>
            <a:pPr algn="just">
              <a:lnSpc>
                <a:spcPct val="150000"/>
              </a:lnSpc>
              <a:spcAft>
                <a:spcPts val="0"/>
              </a:spcAft>
            </a:pPr>
            <a:r>
              <a:rPr lang="et-EE" i="1" dirty="0">
                <a:latin typeface="Times New Roman"/>
                <a:ea typeface="Calibri"/>
                <a:cs typeface="Times New Roman"/>
              </a:rPr>
              <a:t>"Mõnikord on ka see, et tehnika veab meid alt nagu eile minu simulatsiooni ajal läks nukk katki.  Siis ongi see, et sul läheb kõik sassi, hakkad otsast pihta ja see on selline lisakulu." (2.) </a:t>
            </a:r>
            <a:endParaRPr lang="et-EE" sz="2800" dirty="0">
              <a:ea typeface="Calibri"/>
              <a:cs typeface="Times New Roman"/>
            </a:endParaRPr>
          </a:p>
          <a:p>
            <a:pPr algn="just">
              <a:lnSpc>
                <a:spcPct val="150000"/>
              </a:lnSpc>
              <a:spcAft>
                <a:spcPts val="0"/>
              </a:spcAft>
            </a:pPr>
            <a:r>
              <a:rPr lang="et-EE" i="1" dirty="0">
                <a:latin typeface="Times New Roman"/>
                <a:ea typeface="Calibri"/>
                <a:cs typeface="Times New Roman"/>
              </a:rPr>
              <a:t>"Sinna jääb see platsenta kinni ja ei tule välja ja siis tuleb nabanöör küljest ära ja see kinnitus on halvasti." (5.)</a:t>
            </a:r>
            <a:endParaRPr lang="et-EE" sz="2800" dirty="0">
              <a:ea typeface="Calibri"/>
              <a:cs typeface="Times New Roman"/>
            </a:endParaRPr>
          </a:p>
          <a:p>
            <a:endParaRPr lang="et-EE" dirty="0"/>
          </a:p>
        </p:txBody>
      </p:sp>
    </p:spTree>
    <p:extLst>
      <p:ext uri="{BB962C8B-B14F-4D97-AF65-F5344CB8AC3E}">
        <p14:creationId xmlns:p14="http://schemas.microsoft.com/office/powerpoint/2010/main" val="27536325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normAutofit fontScale="90000"/>
          </a:bodyPr>
          <a:lstStyle/>
          <a:p>
            <a:r>
              <a:rPr lang="et-EE" dirty="0"/>
              <a:t>Simulatsiooni olemusega seotud kogemused I</a:t>
            </a:r>
          </a:p>
        </p:txBody>
      </p:sp>
      <p:sp>
        <p:nvSpPr>
          <p:cNvPr id="3" name="Sisu kohatäide 2"/>
          <p:cNvSpPr>
            <a:spLocks noGrp="1"/>
          </p:cNvSpPr>
          <p:nvPr>
            <p:ph idx="1"/>
          </p:nvPr>
        </p:nvSpPr>
        <p:spPr>
          <a:xfrm>
            <a:off x="457200" y="1772816"/>
            <a:ext cx="8229600" cy="4353347"/>
          </a:xfrm>
        </p:spPr>
        <p:txBody>
          <a:bodyPr>
            <a:normAutofit fontScale="70000" lnSpcReduction="20000"/>
          </a:bodyPr>
          <a:lstStyle/>
          <a:p>
            <a:pPr algn="just">
              <a:lnSpc>
                <a:spcPct val="150000"/>
              </a:lnSpc>
              <a:spcAft>
                <a:spcPts val="0"/>
              </a:spcAft>
            </a:pPr>
            <a:r>
              <a:rPr lang="et-EE" i="1" dirty="0">
                <a:latin typeface="Times New Roman"/>
                <a:ea typeface="Calibri"/>
                <a:cs typeface="Times New Roman"/>
              </a:rPr>
              <a:t>"Muidu on see, et sa pead neid linu ja asju seal</a:t>
            </a:r>
            <a:r>
              <a:rPr lang="et-EE" dirty="0">
                <a:latin typeface="Times New Roman"/>
                <a:ea typeface="Calibri"/>
                <a:cs typeface="Times New Roman"/>
              </a:rPr>
              <a:t> </a:t>
            </a:r>
            <a:r>
              <a:rPr lang="et-EE" i="1" dirty="0">
                <a:latin typeface="Times New Roman"/>
                <a:ea typeface="Calibri"/>
                <a:cs typeface="Times New Roman"/>
              </a:rPr>
              <a:t>vahetama, aga seal ei tule simulatsioonis pähe, et peaks linu vahetama, kui need on täiesti puhtad. Et see võiks ka olla, et veri või eritis tuleb." (5.)</a:t>
            </a:r>
            <a:endParaRPr lang="et-EE" sz="2800" dirty="0">
              <a:ea typeface="Calibri"/>
              <a:cs typeface="Times New Roman"/>
            </a:endParaRPr>
          </a:p>
          <a:p>
            <a:pPr algn="just">
              <a:lnSpc>
                <a:spcPct val="150000"/>
              </a:lnSpc>
              <a:spcAft>
                <a:spcPts val="0"/>
              </a:spcAft>
            </a:pPr>
            <a:r>
              <a:rPr lang="et-EE" i="1" dirty="0">
                <a:latin typeface="Times New Roman"/>
                <a:ea typeface="Calibri"/>
                <a:cs typeface="Times New Roman"/>
              </a:rPr>
              <a:t> "</a:t>
            </a:r>
            <a:r>
              <a:rPr lang="et-EE" i="1" dirty="0" err="1">
                <a:latin typeface="Times New Roman"/>
                <a:ea typeface="Calibri"/>
                <a:cs typeface="Times New Roman"/>
              </a:rPr>
              <a:t>…et</a:t>
            </a:r>
            <a:r>
              <a:rPr lang="et-EE" i="1" dirty="0">
                <a:latin typeface="Times New Roman"/>
                <a:ea typeface="Calibri"/>
                <a:cs typeface="Times New Roman"/>
              </a:rPr>
              <a:t> see platsenta mis sealt välja tuleb, on nii mängu kui olla saab. Seal pole kestasid ja pole selline nagu päris." (6.)</a:t>
            </a:r>
            <a:endParaRPr lang="et-EE" sz="2800" dirty="0">
              <a:ea typeface="Calibri"/>
              <a:cs typeface="Times New Roman"/>
            </a:endParaRPr>
          </a:p>
          <a:p>
            <a:pPr algn="just">
              <a:lnSpc>
                <a:spcPct val="150000"/>
              </a:lnSpc>
              <a:spcAft>
                <a:spcPts val="0"/>
              </a:spcAft>
            </a:pPr>
            <a:r>
              <a:rPr lang="et-EE" i="1" dirty="0">
                <a:latin typeface="Times New Roman"/>
                <a:ea typeface="Calibri"/>
                <a:cs typeface="Times New Roman"/>
              </a:rPr>
              <a:t>"kindlasti päriselus on nagu teine, et siin ei ole verd ... päriselus kindlasti hullem, aga see annab vähemalt mingigi ettekujutuse, et mida peab tegema." (3.)</a:t>
            </a:r>
            <a:endParaRPr lang="et-EE" sz="2800" dirty="0">
              <a:ea typeface="Calibri"/>
              <a:cs typeface="Times New Roman"/>
            </a:endParaRPr>
          </a:p>
          <a:p>
            <a:endParaRPr lang="et-EE" dirty="0"/>
          </a:p>
        </p:txBody>
      </p:sp>
    </p:spTree>
    <p:extLst>
      <p:ext uri="{BB962C8B-B14F-4D97-AF65-F5344CB8AC3E}">
        <p14:creationId xmlns:p14="http://schemas.microsoft.com/office/powerpoint/2010/main" val="4979874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normAutofit fontScale="90000"/>
          </a:bodyPr>
          <a:lstStyle/>
          <a:p>
            <a:r>
              <a:rPr lang="et-EE" dirty="0"/>
              <a:t>Simulatsiooni olemusega seotud kogemused II</a:t>
            </a:r>
          </a:p>
        </p:txBody>
      </p:sp>
      <p:sp>
        <p:nvSpPr>
          <p:cNvPr id="3" name="Sisu kohatäide 2"/>
          <p:cNvSpPr>
            <a:spLocks noGrp="1"/>
          </p:cNvSpPr>
          <p:nvPr>
            <p:ph idx="1"/>
          </p:nvPr>
        </p:nvSpPr>
        <p:spPr/>
        <p:txBody>
          <a:bodyPr>
            <a:normAutofit fontScale="70000" lnSpcReduction="20000"/>
          </a:bodyPr>
          <a:lstStyle/>
          <a:p>
            <a:pPr algn="just">
              <a:lnSpc>
                <a:spcPct val="150000"/>
              </a:lnSpc>
              <a:spcAft>
                <a:spcPts val="0"/>
              </a:spcAft>
            </a:pPr>
            <a:r>
              <a:rPr lang="et-EE" i="1" dirty="0">
                <a:latin typeface="Times New Roman"/>
                <a:ea typeface="Calibri"/>
                <a:cs typeface="Times New Roman"/>
              </a:rPr>
              <a:t>"Noh, eks see natuke nagu näitemäng ole, kuna seal pole päris patsient. On selline läbimängimine ... siis me natuke mängimegi </a:t>
            </a:r>
            <a:r>
              <a:rPr lang="et-EE" i="1" dirty="0" err="1">
                <a:latin typeface="Times New Roman"/>
                <a:ea typeface="Calibri"/>
                <a:cs typeface="Times New Roman"/>
              </a:rPr>
              <a:t>kaasa…</a:t>
            </a:r>
            <a:r>
              <a:rPr lang="et-EE" i="1" dirty="0">
                <a:latin typeface="Times New Roman"/>
                <a:ea typeface="Calibri"/>
                <a:cs typeface="Times New Roman"/>
              </a:rPr>
              <a:t> See kõik tuleb mänguliselt." (4.) </a:t>
            </a:r>
            <a:endParaRPr lang="et-EE" sz="2800" dirty="0">
              <a:ea typeface="Calibri"/>
              <a:cs typeface="Times New Roman"/>
            </a:endParaRPr>
          </a:p>
          <a:p>
            <a:pPr algn="just">
              <a:lnSpc>
                <a:spcPct val="150000"/>
              </a:lnSpc>
              <a:spcAft>
                <a:spcPts val="0"/>
              </a:spcAft>
            </a:pPr>
            <a:r>
              <a:rPr lang="et-EE" i="1" dirty="0">
                <a:latin typeface="Times New Roman"/>
                <a:ea typeface="Calibri"/>
                <a:cs typeface="Times New Roman"/>
              </a:rPr>
              <a:t>"See, et sa näitled </a:t>
            </a:r>
            <a:r>
              <a:rPr lang="et-EE" i="1" dirty="0" err="1">
                <a:latin typeface="Times New Roman"/>
                <a:ea typeface="Calibri"/>
                <a:cs typeface="Times New Roman"/>
              </a:rPr>
              <a:t>seal…</a:t>
            </a:r>
            <a:r>
              <a:rPr lang="et-EE" i="1" dirty="0">
                <a:latin typeface="Times New Roman"/>
                <a:ea typeface="Calibri"/>
                <a:cs typeface="Times New Roman"/>
              </a:rPr>
              <a:t>, see ei ole nagu päris situatsioon … See on nagu näitering suurte teoreetiliste teadmistega."  (6.) </a:t>
            </a:r>
            <a:endParaRPr lang="et-EE" sz="2800" dirty="0">
              <a:ea typeface="Calibri"/>
              <a:cs typeface="Times New Roman"/>
            </a:endParaRPr>
          </a:p>
          <a:p>
            <a:pPr algn="just">
              <a:lnSpc>
                <a:spcPct val="150000"/>
              </a:lnSpc>
              <a:spcAft>
                <a:spcPts val="0"/>
              </a:spcAft>
            </a:pPr>
            <a:r>
              <a:rPr lang="et-EE" i="1" dirty="0">
                <a:latin typeface="Times New Roman"/>
                <a:ea typeface="Calibri"/>
                <a:cs typeface="Times New Roman"/>
              </a:rPr>
              <a:t>"Saime ka selle hea kogemuse, et keegi peab ikkagi mängima sünnitajat." (7.)</a:t>
            </a:r>
            <a:endParaRPr lang="et-EE" sz="2800" dirty="0">
              <a:ea typeface="Calibri"/>
              <a:cs typeface="Times New Roman"/>
            </a:endParaRPr>
          </a:p>
          <a:p>
            <a:pPr algn="just">
              <a:lnSpc>
                <a:spcPct val="150000"/>
              </a:lnSpc>
              <a:spcAft>
                <a:spcPts val="0"/>
              </a:spcAft>
            </a:pPr>
            <a:r>
              <a:rPr lang="et-EE" i="1" dirty="0">
                <a:latin typeface="Times New Roman"/>
                <a:ea typeface="Calibri"/>
                <a:cs typeface="Times New Roman"/>
              </a:rPr>
              <a:t> "Kõik rollid on keerulised ja põnevad." (6.)</a:t>
            </a:r>
            <a:endParaRPr lang="et-EE" sz="2800" dirty="0">
              <a:ea typeface="Calibri"/>
              <a:cs typeface="Times New Roman"/>
            </a:endParaRPr>
          </a:p>
          <a:p>
            <a:pPr algn="just">
              <a:lnSpc>
                <a:spcPct val="150000"/>
              </a:lnSpc>
              <a:spcAft>
                <a:spcPts val="0"/>
              </a:spcAft>
            </a:pPr>
            <a:r>
              <a:rPr lang="et-EE" i="1" dirty="0">
                <a:latin typeface="Times New Roman"/>
                <a:ea typeface="Calibri"/>
                <a:cs typeface="Times New Roman"/>
              </a:rPr>
              <a:t> </a:t>
            </a:r>
            <a:endParaRPr lang="et-EE" sz="2800" dirty="0">
              <a:ea typeface="Calibri"/>
              <a:cs typeface="Times New Roman"/>
            </a:endParaRPr>
          </a:p>
          <a:p>
            <a:endParaRPr lang="et-EE" dirty="0"/>
          </a:p>
        </p:txBody>
      </p:sp>
    </p:spTree>
    <p:extLst>
      <p:ext uri="{BB962C8B-B14F-4D97-AF65-F5344CB8AC3E}">
        <p14:creationId xmlns:p14="http://schemas.microsoft.com/office/powerpoint/2010/main" val="33613208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a:xfrm>
            <a:off x="457200" y="0"/>
            <a:ext cx="8229600" cy="1196752"/>
          </a:xfrm>
        </p:spPr>
        <p:txBody>
          <a:bodyPr>
            <a:normAutofit fontScale="90000"/>
          </a:bodyPr>
          <a:lstStyle/>
          <a:p>
            <a:r>
              <a:rPr lang="et-EE" dirty="0"/>
              <a:t>Õppeprotsessiga seotud kogemused</a:t>
            </a:r>
          </a:p>
        </p:txBody>
      </p:sp>
      <p:graphicFrame>
        <p:nvGraphicFramePr>
          <p:cNvPr id="4" name="Sisu kohatäide 3"/>
          <p:cNvGraphicFramePr>
            <a:graphicFrameLocks noGrp="1"/>
          </p:cNvGraphicFramePr>
          <p:nvPr>
            <p:ph idx="1"/>
            <p:extLst>
              <p:ext uri="{D42A27DB-BD31-4B8C-83A1-F6EECF244321}">
                <p14:modId xmlns:p14="http://schemas.microsoft.com/office/powerpoint/2010/main" val="112844835"/>
              </p:ext>
            </p:extLst>
          </p:nvPr>
        </p:nvGraphicFramePr>
        <p:xfrm>
          <a:off x="323528" y="1196753"/>
          <a:ext cx="8496944" cy="5679535"/>
        </p:xfrm>
        <a:graphic>
          <a:graphicData uri="http://schemas.openxmlformats.org/drawingml/2006/table">
            <a:tbl>
              <a:tblPr firstRow="1" firstCol="1" bandRow="1"/>
              <a:tblGrid>
                <a:gridCol w="3371149">
                  <a:extLst>
                    <a:ext uri="{9D8B030D-6E8A-4147-A177-3AD203B41FA5}">
                      <a16:colId xmlns:a16="http://schemas.microsoft.com/office/drawing/2014/main" val="20000"/>
                    </a:ext>
                  </a:extLst>
                </a:gridCol>
                <a:gridCol w="2972285">
                  <a:extLst>
                    <a:ext uri="{9D8B030D-6E8A-4147-A177-3AD203B41FA5}">
                      <a16:colId xmlns:a16="http://schemas.microsoft.com/office/drawing/2014/main" val="20001"/>
                    </a:ext>
                  </a:extLst>
                </a:gridCol>
                <a:gridCol w="2153510">
                  <a:extLst>
                    <a:ext uri="{9D8B030D-6E8A-4147-A177-3AD203B41FA5}">
                      <a16:colId xmlns:a16="http://schemas.microsoft.com/office/drawing/2014/main" val="20002"/>
                    </a:ext>
                  </a:extLst>
                </a:gridCol>
              </a:tblGrid>
              <a:tr h="257172">
                <a:tc>
                  <a:txBody>
                    <a:bodyPr/>
                    <a:lstStyle/>
                    <a:p>
                      <a:pPr>
                        <a:lnSpc>
                          <a:spcPct val="115000"/>
                        </a:lnSpc>
                        <a:spcAft>
                          <a:spcPts val="0"/>
                        </a:spcAft>
                      </a:pPr>
                      <a:r>
                        <a:rPr lang="et-EE" sz="1600" b="1" dirty="0">
                          <a:effectLst/>
                          <a:latin typeface="Calibri"/>
                          <a:ea typeface="Calibri"/>
                          <a:cs typeface="Times New Roman"/>
                        </a:rPr>
                        <a:t>Substantiivne kood</a:t>
                      </a:r>
                      <a:endParaRPr lang="et-EE" sz="16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t-EE" sz="1600" b="1">
                          <a:effectLst/>
                          <a:latin typeface="Calibri"/>
                          <a:ea typeface="Calibri"/>
                          <a:cs typeface="Times New Roman"/>
                        </a:rPr>
                        <a:t>Alakategooria</a:t>
                      </a:r>
                      <a:endParaRPr lang="et-EE" sz="16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t-EE" sz="1600" b="1">
                          <a:effectLst/>
                          <a:latin typeface="Calibri"/>
                          <a:ea typeface="Calibri"/>
                          <a:cs typeface="Times New Roman"/>
                        </a:rPr>
                        <a:t>Ülakategooria</a:t>
                      </a:r>
                      <a:endParaRPr lang="et-EE" sz="16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1028685">
                <a:tc>
                  <a:txBody>
                    <a:bodyPr/>
                    <a:lstStyle/>
                    <a:p>
                      <a:pPr>
                        <a:lnSpc>
                          <a:spcPct val="115000"/>
                        </a:lnSpc>
                        <a:spcAft>
                          <a:spcPts val="0"/>
                        </a:spcAft>
                      </a:pPr>
                      <a:r>
                        <a:rPr lang="et-EE" sz="1600" dirty="0">
                          <a:effectLst/>
                          <a:latin typeface="Calibri"/>
                          <a:ea typeface="Calibri"/>
                          <a:cs typeface="Times New Roman"/>
                        </a:rPr>
                        <a:t>Õppimine vigadest</a:t>
                      </a:r>
                    </a:p>
                    <a:p>
                      <a:pPr>
                        <a:lnSpc>
                          <a:spcPct val="115000"/>
                        </a:lnSpc>
                        <a:spcAft>
                          <a:spcPts val="0"/>
                        </a:spcAft>
                      </a:pPr>
                      <a:r>
                        <a:rPr lang="et-EE" sz="1600" dirty="0">
                          <a:effectLst/>
                          <a:latin typeface="Calibri"/>
                          <a:ea typeface="Calibri"/>
                          <a:cs typeface="Times New Roman"/>
                        </a:rPr>
                        <a:t>Õppimine vaadeldes</a:t>
                      </a:r>
                    </a:p>
                    <a:p>
                      <a:pPr>
                        <a:lnSpc>
                          <a:spcPct val="115000"/>
                        </a:lnSpc>
                        <a:spcAft>
                          <a:spcPts val="0"/>
                        </a:spcAft>
                      </a:pPr>
                      <a:r>
                        <a:rPr lang="et-EE" sz="1600" dirty="0">
                          <a:effectLst/>
                          <a:latin typeface="Calibri"/>
                          <a:ea typeface="Calibri"/>
                          <a:cs typeface="Times New Roman"/>
                        </a:rPr>
                        <a:t>Kõrvaltvaataja tagasiside</a:t>
                      </a:r>
                    </a:p>
                    <a:p>
                      <a:pPr>
                        <a:lnSpc>
                          <a:spcPct val="115000"/>
                        </a:lnSpc>
                        <a:spcAft>
                          <a:spcPts val="0"/>
                        </a:spcAft>
                      </a:pPr>
                      <a:r>
                        <a:rPr lang="et-EE" sz="1600" dirty="0">
                          <a:effectLst/>
                          <a:latin typeface="Calibri"/>
                          <a:ea typeface="Calibri"/>
                          <a:cs typeface="Times New Roman"/>
                        </a:rPr>
                        <a:t>Õppimine kogemusest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t-EE" sz="1600">
                          <a:effectLst/>
                          <a:latin typeface="Calibri"/>
                          <a:ea typeface="Calibri"/>
                          <a:cs typeface="Times New Roman"/>
                        </a:rPr>
                        <a:t>Erinevad õppimisvõimalused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t-EE" sz="1600">
                          <a:effectLst/>
                          <a:latin typeface="Calibri"/>
                          <a:ea typeface="Calibri"/>
                          <a:cs typeface="Times New Roman"/>
                        </a:rPr>
                        <a:t>Õppeprotsessiga seotud kogemused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0001"/>
                  </a:ext>
                </a:extLst>
              </a:tr>
              <a:tr h="1028685">
                <a:tc>
                  <a:txBody>
                    <a:bodyPr/>
                    <a:lstStyle/>
                    <a:p>
                      <a:pPr>
                        <a:lnSpc>
                          <a:spcPct val="115000"/>
                        </a:lnSpc>
                        <a:spcAft>
                          <a:spcPts val="0"/>
                        </a:spcAft>
                      </a:pPr>
                      <a:r>
                        <a:rPr lang="et-EE" sz="1600" dirty="0">
                          <a:effectLst/>
                          <a:latin typeface="Calibri"/>
                          <a:ea typeface="Calibri"/>
                          <a:cs typeface="Times New Roman"/>
                        </a:rPr>
                        <a:t>Korduva harjutamise vajadus</a:t>
                      </a:r>
                    </a:p>
                    <a:p>
                      <a:pPr>
                        <a:lnSpc>
                          <a:spcPct val="115000"/>
                        </a:lnSpc>
                        <a:spcAft>
                          <a:spcPts val="0"/>
                        </a:spcAft>
                      </a:pPr>
                      <a:r>
                        <a:rPr lang="et-EE" sz="1600" dirty="0">
                          <a:effectLst/>
                          <a:latin typeface="Calibri"/>
                          <a:ea typeface="Calibri"/>
                          <a:cs typeface="Times New Roman"/>
                        </a:rPr>
                        <a:t>Erinevate olukordade läbitegemine</a:t>
                      </a:r>
                    </a:p>
                    <a:p>
                      <a:pPr>
                        <a:lnSpc>
                          <a:spcPct val="115000"/>
                        </a:lnSpc>
                        <a:spcAft>
                          <a:spcPts val="0"/>
                        </a:spcAft>
                      </a:pPr>
                      <a:r>
                        <a:rPr lang="et-EE" sz="1600" dirty="0">
                          <a:effectLst/>
                          <a:latin typeface="Calibri"/>
                          <a:ea typeface="Calibri"/>
                          <a:cs typeface="Times New Roman"/>
                        </a:rPr>
                        <a:t>Erinevate võtete harjutamine</a:t>
                      </a:r>
                    </a:p>
                    <a:p>
                      <a:pPr>
                        <a:lnSpc>
                          <a:spcPct val="115000"/>
                        </a:lnSpc>
                        <a:spcAft>
                          <a:spcPts val="0"/>
                        </a:spcAft>
                      </a:pPr>
                      <a:r>
                        <a:rPr lang="et-EE" sz="1600" dirty="0">
                          <a:effectLst/>
                          <a:latin typeface="Calibri"/>
                          <a:ea typeface="Calibri"/>
                          <a:cs typeface="Times New Roman"/>
                        </a:rPr>
                        <a:t>Hea ettevalmistus praktikaks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t-EE" sz="1600" dirty="0">
                          <a:effectLst/>
                          <a:latin typeface="Calibri"/>
                          <a:ea typeface="Calibri"/>
                          <a:cs typeface="Times New Roman"/>
                        </a:rPr>
                        <a:t>Oskuste kinnistamine praktikas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t-EE" sz="1600">
                          <a:effectLst/>
                          <a:latin typeface="Calibri"/>
                          <a:ea typeface="Calibri"/>
                          <a:cs typeface="Times New Roman"/>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2"/>
                  </a:ext>
                </a:extLst>
              </a:tr>
              <a:tr h="771514">
                <a:tc>
                  <a:txBody>
                    <a:bodyPr/>
                    <a:lstStyle/>
                    <a:p>
                      <a:pPr>
                        <a:lnSpc>
                          <a:spcPct val="115000"/>
                        </a:lnSpc>
                        <a:spcAft>
                          <a:spcPts val="0"/>
                        </a:spcAft>
                      </a:pPr>
                      <a:r>
                        <a:rPr lang="et-EE" sz="1600">
                          <a:effectLst/>
                          <a:latin typeface="Calibri"/>
                          <a:ea typeface="Calibri"/>
                          <a:cs typeface="Times New Roman"/>
                        </a:rPr>
                        <a:t>Õpiväljundite omandamine</a:t>
                      </a:r>
                    </a:p>
                    <a:p>
                      <a:pPr>
                        <a:lnSpc>
                          <a:spcPct val="115000"/>
                        </a:lnSpc>
                        <a:spcAft>
                          <a:spcPts val="0"/>
                        </a:spcAft>
                      </a:pPr>
                      <a:r>
                        <a:rPr lang="et-EE" sz="1600">
                          <a:effectLst/>
                          <a:latin typeface="Calibri"/>
                          <a:ea typeface="Calibri"/>
                          <a:cs typeface="Times New Roman"/>
                        </a:rPr>
                        <a:t>Õpitud teadmiste olulisus</a:t>
                      </a:r>
                    </a:p>
                    <a:p>
                      <a:pPr>
                        <a:lnSpc>
                          <a:spcPct val="115000"/>
                        </a:lnSpc>
                        <a:spcAft>
                          <a:spcPts val="0"/>
                        </a:spcAft>
                      </a:pPr>
                      <a:r>
                        <a:rPr lang="et-EE" sz="1600">
                          <a:effectLst/>
                          <a:latin typeface="Calibri"/>
                          <a:ea typeface="Calibri"/>
                          <a:cs typeface="Times New Roman"/>
                        </a:rPr>
                        <a:t>Teooria kinnistumine simulatsioonis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t-EE" sz="1600" dirty="0">
                          <a:effectLst/>
                          <a:latin typeface="Calibri"/>
                          <a:ea typeface="Calibri"/>
                          <a:cs typeface="Times New Roman"/>
                        </a:rPr>
                        <a:t>Teooria ja praktika seosed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t-EE" sz="1600">
                          <a:effectLst/>
                          <a:latin typeface="Calibri"/>
                          <a:ea typeface="Calibri"/>
                          <a:cs typeface="Times New Roman"/>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3"/>
                  </a:ext>
                </a:extLst>
              </a:tr>
              <a:tr h="2314543">
                <a:tc>
                  <a:txBody>
                    <a:bodyPr/>
                    <a:lstStyle/>
                    <a:p>
                      <a:pPr>
                        <a:lnSpc>
                          <a:spcPct val="115000"/>
                        </a:lnSpc>
                        <a:spcAft>
                          <a:spcPts val="0"/>
                        </a:spcAft>
                      </a:pPr>
                      <a:r>
                        <a:rPr lang="et-EE" sz="1600">
                          <a:effectLst/>
                          <a:latin typeface="Calibri"/>
                          <a:ea typeface="Calibri"/>
                          <a:cs typeface="Times New Roman"/>
                        </a:rPr>
                        <a:t>Sünnitaja jälgimine</a:t>
                      </a:r>
                    </a:p>
                    <a:p>
                      <a:pPr>
                        <a:lnSpc>
                          <a:spcPct val="115000"/>
                        </a:lnSpc>
                        <a:spcAft>
                          <a:spcPts val="0"/>
                        </a:spcAft>
                      </a:pPr>
                      <a:r>
                        <a:rPr lang="et-EE" sz="1600">
                          <a:effectLst/>
                          <a:latin typeface="Calibri"/>
                          <a:ea typeface="Calibri"/>
                          <a:cs typeface="Times New Roman"/>
                        </a:rPr>
                        <a:t>Toimingud sünnitaja vastuvõtmisel sünnitusmajja</a:t>
                      </a:r>
                    </a:p>
                    <a:p>
                      <a:pPr>
                        <a:lnSpc>
                          <a:spcPct val="115000"/>
                        </a:lnSpc>
                        <a:spcAft>
                          <a:spcPts val="0"/>
                        </a:spcAft>
                      </a:pPr>
                      <a:r>
                        <a:rPr lang="et-EE" sz="1600">
                          <a:effectLst/>
                          <a:latin typeface="Calibri"/>
                          <a:ea typeface="Calibri"/>
                          <a:cs typeface="Times New Roman"/>
                        </a:rPr>
                        <a:t>Toimingud avanemisperioodis</a:t>
                      </a:r>
                    </a:p>
                    <a:p>
                      <a:pPr>
                        <a:lnSpc>
                          <a:spcPct val="115000"/>
                        </a:lnSpc>
                        <a:spcAft>
                          <a:spcPts val="0"/>
                        </a:spcAft>
                      </a:pPr>
                      <a:r>
                        <a:rPr lang="et-EE" sz="1600">
                          <a:effectLst/>
                          <a:latin typeface="Calibri"/>
                          <a:ea typeface="Calibri"/>
                          <a:cs typeface="Times New Roman"/>
                        </a:rPr>
                        <a:t>Toimingud sünnituse väljutusperioodis</a:t>
                      </a:r>
                    </a:p>
                    <a:p>
                      <a:pPr>
                        <a:lnSpc>
                          <a:spcPct val="115000"/>
                        </a:lnSpc>
                        <a:spcAft>
                          <a:spcPts val="0"/>
                        </a:spcAft>
                      </a:pPr>
                      <a:r>
                        <a:rPr lang="et-EE" sz="1600">
                          <a:effectLst/>
                          <a:latin typeface="Calibri"/>
                          <a:ea typeface="Calibri"/>
                          <a:cs typeface="Times New Roman"/>
                        </a:rPr>
                        <a:t>Toimingud sünnituse päramisteperioodis</a:t>
                      </a:r>
                    </a:p>
                    <a:p>
                      <a:pPr>
                        <a:lnSpc>
                          <a:spcPct val="115000"/>
                        </a:lnSpc>
                        <a:spcAft>
                          <a:spcPts val="0"/>
                        </a:spcAft>
                      </a:pPr>
                      <a:r>
                        <a:rPr lang="et-EE" sz="1600">
                          <a:effectLst/>
                          <a:latin typeface="Calibri"/>
                          <a:ea typeface="Calibri"/>
                          <a:cs typeface="Times New Roman"/>
                        </a:rPr>
                        <a:t>Toimingud varapuerpeeriumi perioodis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t-EE" sz="1600" dirty="0">
                          <a:effectLst/>
                          <a:latin typeface="Calibri"/>
                          <a:ea typeface="Calibri"/>
                          <a:cs typeface="Times New Roman"/>
                        </a:rPr>
                        <a:t>Toimingud sünnituse erinevates perioodides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t-EE" sz="1600" dirty="0">
                          <a:effectLst/>
                          <a:latin typeface="Calibri"/>
                          <a:ea typeface="Calibri"/>
                          <a:cs typeface="Times New Roman"/>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1178896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t-EE" dirty="0"/>
              <a:t>Uurimistöö teaduslik taust</a:t>
            </a:r>
          </a:p>
        </p:txBody>
      </p:sp>
      <p:sp>
        <p:nvSpPr>
          <p:cNvPr id="3" name="Sisu kohatäide 2"/>
          <p:cNvSpPr>
            <a:spLocks noGrp="1"/>
          </p:cNvSpPr>
          <p:nvPr>
            <p:ph idx="1"/>
          </p:nvPr>
        </p:nvSpPr>
        <p:spPr/>
        <p:txBody>
          <a:bodyPr>
            <a:normAutofit fontScale="77500" lnSpcReduction="20000"/>
          </a:bodyPr>
          <a:lstStyle/>
          <a:p>
            <a:r>
              <a:rPr lang="et-EE" dirty="0"/>
              <a:t>Simulatsiooni kasutamine tervishoiuõppes on kogumas aina suuremat populaarsust ning see on saamas aluseks paljudele bakalaureusõppe </a:t>
            </a:r>
            <a:r>
              <a:rPr lang="et-EE" dirty="0" err="1"/>
              <a:t>õendusprogrammidele</a:t>
            </a:r>
            <a:r>
              <a:rPr lang="et-EE" dirty="0"/>
              <a:t>. Simulatsioon on </a:t>
            </a:r>
            <a:r>
              <a:rPr lang="et-EE" dirty="0" err="1"/>
              <a:t>õendushariduses</a:t>
            </a:r>
            <a:r>
              <a:rPr lang="et-EE" dirty="0"/>
              <a:t> väga oluline osa. Uuringud on näidanud, et simulatsioon täiendab </a:t>
            </a:r>
            <a:r>
              <a:rPr lang="et-EE" dirty="0" err="1"/>
              <a:t>õendusteadmisi</a:t>
            </a:r>
            <a:r>
              <a:rPr lang="et-EE" dirty="0"/>
              <a:t>, praktilisi oskusi, kriitilist mõtlemist ja suhtlemisoskusi. (</a:t>
            </a:r>
            <a:r>
              <a:rPr lang="et-EE" dirty="0" err="1"/>
              <a:t>Omer</a:t>
            </a:r>
            <a:r>
              <a:rPr lang="et-EE" dirty="0"/>
              <a:t> 2016: 131). Lisaks suurendab kõrgkvaliteetne simulatsioon eksperimentaalset õppimist, pakub õpilastele võimalust harjutada oskusi turvalises keskkonnas, demonstreerida kliinilist otsustusvõimet, saada enesekindlust, edendada eneseefektiivsust, jälgida teisi üliõpilasi ja õppida arutelust saadud tagasisidest. (</a:t>
            </a:r>
            <a:r>
              <a:rPr lang="et-EE" dirty="0" err="1"/>
              <a:t>Aqel</a:t>
            </a:r>
            <a:r>
              <a:rPr lang="et-EE" dirty="0"/>
              <a:t> jt 2014: 394; </a:t>
            </a:r>
            <a:r>
              <a:rPr lang="et-EE" dirty="0" err="1"/>
              <a:t>Omer</a:t>
            </a:r>
            <a:r>
              <a:rPr lang="et-EE" dirty="0"/>
              <a:t> 2016: 131). </a:t>
            </a:r>
          </a:p>
          <a:p>
            <a:endParaRPr lang="et-EE" dirty="0"/>
          </a:p>
        </p:txBody>
      </p:sp>
    </p:spTree>
    <p:extLst>
      <p:ext uri="{BB962C8B-B14F-4D97-AF65-F5344CB8AC3E}">
        <p14:creationId xmlns:p14="http://schemas.microsoft.com/office/powerpoint/2010/main" val="367185641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a:xfrm>
            <a:off x="457200" y="116632"/>
            <a:ext cx="8229600" cy="1080120"/>
          </a:xfrm>
        </p:spPr>
        <p:txBody>
          <a:bodyPr>
            <a:normAutofit fontScale="90000"/>
          </a:bodyPr>
          <a:lstStyle/>
          <a:p>
            <a:br>
              <a:rPr lang="et-EE" dirty="0"/>
            </a:br>
            <a:r>
              <a:rPr lang="et-EE" dirty="0"/>
              <a:t>Erinevad õppimisvõimalused I</a:t>
            </a:r>
          </a:p>
        </p:txBody>
      </p:sp>
      <p:sp>
        <p:nvSpPr>
          <p:cNvPr id="3" name="Sisu kohatäide 2"/>
          <p:cNvSpPr>
            <a:spLocks noGrp="1"/>
          </p:cNvSpPr>
          <p:nvPr>
            <p:ph idx="1"/>
          </p:nvPr>
        </p:nvSpPr>
        <p:spPr>
          <a:xfrm>
            <a:off x="179512" y="1556792"/>
            <a:ext cx="8640960" cy="4896544"/>
          </a:xfrm>
        </p:spPr>
        <p:txBody>
          <a:bodyPr>
            <a:normAutofit fontScale="62500" lnSpcReduction="20000"/>
          </a:bodyPr>
          <a:lstStyle/>
          <a:p>
            <a:pPr algn="just">
              <a:lnSpc>
                <a:spcPct val="150000"/>
              </a:lnSpc>
              <a:spcAft>
                <a:spcPts val="0"/>
              </a:spcAft>
            </a:pPr>
            <a:r>
              <a:rPr lang="et-EE" i="1" dirty="0">
                <a:latin typeface="Times New Roman"/>
                <a:ea typeface="Calibri"/>
                <a:cs typeface="Times New Roman"/>
              </a:rPr>
              <a:t>"...väga positiivne kogemus, et sai läbi harjutada, kuidas vastu võtta sünnitust, erinevad positsioonid nukul. Väga hea, et meil on see sünnitav nukk, tema peal saab erinevaid positsioone harjutada läbi." (3.)</a:t>
            </a:r>
            <a:endParaRPr lang="et-EE" sz="2800" dirty="0">
              <a:ea typeface="Calibri"/>
              <a:cs typeface="Times New Roman"/>
            </a:endParaRPr>
          </a:p>
          <a:p>
            <a:pPr algn="just">
              <a:lnSpc>
                <a:spcPct val="150000"/>
              </a:lnSpc>
              <a:spcAft>
                <a:spcPts val="0"/>
              </a:spcAft>
            </a:pPr>
            <a:r>
              <a:rPr lang="et-EE" i="1" dirty="0">
                <a:latin typeface="Times New Roman"/>
                <a:ea typeface="Calibri"/>
                <a:cs typeface="Times New Roman"/>
              </a:rPr>
              <a:t>"Meil just seal tulid kõikidel sellised lollid vead välja, mille peale sa ise ei tulegi ja sa teed seal neid ning siis sa saad teada neist.... mina unustasin eile nabaväädi klemmida ja mul jääb elulõpuni meelde, et ma ei tee seda viga enam mitte kunagi ehk siis kui laps sünnib, siis on mul klemm käes." (2.) </a:t>
            </a:r>
            <a:endParaRPr lang="et-EE" sz="2800" dirty="0">
              <a:ea typeface="Calibri"/>
              <a:cs typeface="Times New Roman"/>
            </a:endParaRPr>
          </a:p>
          <a:p>
            <a:pPr algn="just">
              <a:lnSpc>
                <a:spcPct val="150000"/>
              </a:lnSpc>
              <a:spcAft>
                <a:spcPts val="0"/>
              </a:spcAft>
            </a:pPr>
            <a:r>
              <a:rPr lang="et-EE" i="1" dirty="0">
                <a:latin typeface="Times New Roman"/>
                <a:ea typeface="Calibri"/>
                <a:cs typeface="Times New Roman"/>
              </a:rPr>
              <a:t>"Selles suhtes, et palju asju, kui seal teed vea või unustad ära, tuleb sul kohe ka meelde kui sa oled selle ära teinud. Kui ära unustad, siis tuleb see meelde ja siis jääb kauaks meelde, kui sa midagi lugedes ära unustad. Jääb paremini meelde kui eluliselt läbi teed." (4.) </a:t>
            </a:r>
            <a:endParaRPr lang="et-EE" sz="2800" dirty="0">
              <a:ea typeface="Calibri"/>
              <a:cs typeface="Times New Roman"/>
            </a:endParaRPr>
          </a:p>
          <a:p>
            <a:endParaRPr lang="et-EE" dirty="0"/>
          </a:p>
        </p:txBody>
      </p:sp>
    </p:spTree>
    <p:extLst>
      <p:ext uri="{BB962C8B-B14F-4D97-AF65-F5344CB8AC3E}">
        <p14:creationId xmlns:p14="http://schemas.microsoft.com/office/powerpoint/2010/main" val="278688346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t-EE" dirty="0"/>
              <a:t>Erinevad õppimisvõimalused II</a:t>
            </a:r>
          </a:p>
        </p:txBody>
      </p:sp>
      <p:sp>
        <p:nvSpPr>
          <p:cNvPr id="3" name="Sisu kohatäide 2"/>
          <p:cNvSpPr>
            <a:spLocks noGrp="1"/>
          </p:cNvSpPr>
          <p:nvPr>
            <p:ph idx="1"/>
          </p:nvPr>
        </p:nvSpPr>
        <p:spPr/>
        <p:txBody>
          <a:bodyPr>
            <a:normAutofit fontScale="70000" lnSpcReduction="20000"/>
          </a:bodyPr>
          <a:lstStyle/>
          <a:p>
            <a:pPr algn="just">
              <a:lnSpc>
                <a:spcPct val="150000"/>
              </a:lnSpc>
              <a:spcAft>
                <a:spcPts val="0"/>
              </a:spcAft>
            </a:pPr>
            <a:r>
              <a:rPr lang="et-EE" i="1" dirty="0">
                <a:latin typeface="Times New Roman"/>
                <a:ea typeface="Calibri"/>
                <a:cs typeface="Times New Roman"/>
              </a:rPr>
              <a:t>"Isegi see nägemine aitab. Muidugi kõige rohkem aitab see kui ise läbi teed." (8.) </a:t>
            </a:r>
            <a:endParaRPr lang="et-EE" sz="2800" dirty="0">
              <a:ea typeface="Calibri"/>
              <a:cs typeface="Times New Roman"/>
            </a:endParaRPr>
          </a:p>
          <a:p>
            <a:pPr algn="just">
              <a:lnSpc>
                <a:spcPct val="150000"/>
              </a:lnSpc>
              <a:spcAft>
                <a:spcPts val="0"/>
              </a:spcAft>
            </a:pPr>
            <a:r>
              <a:rPr lang="et-EE" i="1" dirty="0">
                <a:latin typeface="Times New Roman"/>
                <a:ea typeface="Calibri"/>
                <a:cs typeface="Times New Roman"/>
              </a:rPr>
              <a:t>"Ma arvan, et mitte ainult minu enda osalus vaid ka teiste osalus andis mulle väga palju juurde, just see vaatluse osa." (9.) </a:t>
            </a:r>
            <a:endParaRPr lang="et-EE" sz="2800" dirty="0">
              <a:ea typeface="Calibri"/>
              <a:cs typeface="Times New Roman"/>
            </a:endParaRPr>
          </a:p>
          <a:p>
            <a:pPr algn="just">
              <a:lnSpc>
                <a:spcPct val="150000"/>
              </a:lnSpc>
              <a:spcAft>
                <a:spcPts val="0"/>
              </a:spcAft>
            </a:pPr>
            <a:r>
              <a:rPr lang="et-EE" i="1" dirty="0">
                <a:latin typeface="Times New Roman"/>
                <a:ea typeface="Calibri"/>
                <a:cs typeface="Times New Roman"/>
              </a:rPr>
              <a:t>"Mu </a:t>
            </a:r>
            <a:r>
              <a:rPr lang="et-EE" i="1" dirty="0" err="1">
                <a:latin typeface="Times New Roman"/>
                <a:ea typeface="Calibri"/>
                <a:cs typeface="Times New Roman"/>
              </a:rPr>
              <a:t>kursaõed</a:t>
            </a:r>
            <a:r>
              <a:rPr lang="et-EE" i="1" dirty="0">
                <a:latin typeface="Times New Roman"/>
                <a:ea typeface="Calibri"/>
                <a:cs typeface="Times New Roman"/>
              </a:rPr>
              <a:t> olid vaatlejad, nemad ka igaüks panid tähele mingeid vigu, igaüks oskas välja tuua ka midagi, mis oli väga hästi." (2.)</a:t>
            </a:r>
            <a:endParaRPr lang="et-EE" sz="2800" dirty="0">
              <a:ea typeface="Calibri"/>
              <a:cs typeface="Times New Roman"/>
            </a:endParaRPr>
          </a:p>
          <a:p>
            <a:pPr algn="just">
              <a:lnSpc>
                <a:spcPct val="150000"/>
              </a:lnSpc>
              <a:spcAft>
                <a:spcPts val="0"/>
              </a:spcAft>
            </a:pPr>
            <a:r>
              <a:rPr lang="et-EE" i="1" dirty="0">
                <a:latin typeface="Times New Roman"/>
                <a:ea typeface="Calibri"/>
                <a:cs typeface="Times New Roman"/>
              </a:rPr>
              <a:t> "...üks asi on oma kogemus ja teine asi on see, kuidas teised sind ja situatsiooni nägid, see on väga avardav." (6.)</a:t>
            </a:r>
            <a:endParaRPr lang="et-EE" sz="2800" dirty="0">
              <a:ea typeface="Calibri"/>
              <a:cs typeface="Times New Roman"/>
            </a:endParaRPr>
          </a:p>
          <a:p>
            <a:endParaRPr lang="et-EE" dirty="0"/>
          </a:p>
        </p:txBody>
      </p:sp>
    </p:spTree>
    <p:extLst>
      <p:ext uri="{BB962C8B-B14F-4D97-AF65-F5344CB8AC3E}">
        <p14:creationId xmlns:p14="http://schemas.microsoft.com/office/powerpoint/2010/main" val="330381574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t-EE" dirty="0"/>
              <a:t>Oskuste praktikas kinnistamine I</a:t>
            </a:r>
          </a:p>
        </p:txBody>
      </p:sp>
      <p:sp>
        <p:nvSpPr>
          <p:cNvPr id="3" name="Sisu kohatäide 2"/>
          <p:cNvSpPr>
            <a:spLocks noGrp="1"/>
          </p:cNvSpPr>
          <p:nvPr>
            <p:ph idx="1"/>
          </p:nvPr>
        </p:nvSpPr>
        <p:spPr>
          <a:xfrm>
            <a:off x="457200" y="1268760"/>
            <a:ext cx="8229600" cy="4857403"/>
          </a:xfrm>
        </p:spPr>
        <p:txBody>
          <a:bodyPr>
            <a:normAutofit fontScale="62500" lnSpcReduction="20000"/>
          </a:bodyPr>
          <a:lstStyle/>
          <a:p>
            <a:pPr algn="just">
              <a:lnSpc>
                <a:spcPct val="150000"/>
              </a:lnSpc>
              <a:spcAft>
                <a:spcPts val="0"/>
              </a:spcAft>
            </a:pPr>
            <a:r>
              <a:rPr lang="et-EE" i="1" dirty="0">
                <a:latin typeface="Times New Roman"/>
                <a:ea typeface="Calibri"/>
                <a:cs typeface="Times New Roman"/>
              </a:rPr>
              <a:t>"No kindlasti saab rohkem harjutada, et võib-olla natuke on juba meelest ära läinud et tahaks uuesti harjutada." (3.)</a:t>
            </a:r>
            <a:endParaRPr lang="et-EE" sz="2800" dirty="0">
              <a:ea typeface="Calibri"/>
              <a:cs typeface="Times New Roman"/>
            </a:endParaRPr>
          </a:p>
          <a:p>
            <a:pPr algn="just">
              <a:lnSpc>
                <a:spcPct val="150000"/>
              </a:lnSpc>
              <a:spcAft>
                <a:spcPts val="0"/>
              </a:spcAft>
            </a:pPr>
            <a:r>
              <a:rPr lang="et-EE" i="1" dirty="0">
                <a:latin typeface="Times New Roman"/>
                <a:ea typeface="Calibri"/>
                <a:cs typeface="Times New Roman"/>
              </a:rPr>
              <a:t>"Aga ma arvan, et mida rohkem seda teha, seda paremini tuleb välja." (6.)</a:t>
            </a:r>
            <a:endParaRPr lang="et-EE" sz="2800" dirty="0">
              <a:ea typeface="Calibri"/>
              <a:cs typeface="Times New Roman"/>
            </a:endParaRPr>
          </a:p>
          <a:p>
            <a:pPr algn="just">
              <a:lnSpc>
                <a:spcPct val="150000"/>
              </a:lnSpc>
              <a:spcAft>
                <a:spcPts val="0"/>
              </a:spcAft>
            </a:pPr>
            <a:r>
              <a:rPr lang="et-EE" i="1" dirty="0">
                <a:latin typeface="Times New Roman"/>
                <a:ea typeface="Calibri"/>
                <a:cs typeface="Times New Roman"/>
              </a:rPr>
              <a:t>"Need olukorrad, mis meie oleme siin simulatsioonikeskuses läbi teinud, näiteks seoses sünnitaja vastuvõtmisega, need on ka nii erinevad olnud." (1.)</a:t>
            </a:r>
            <a:endParaRPr lang="et-EE" sz="2800" dirty="0">
              <a:ea typeface="Calibri"/>
              <a:cs typeface="Times New Roman"/>
            </a:endParaRPr>
          </a:p>
          <a:p>
            <a:pPr algn="just">
              <a:lnSpc>
                <a:spcPct val="150000"/>
              </a:lnSpc>
              <a:spcAft>
                <a:spcPts val="0"/>
              </a:spcAft>
            </a:pPr>
            <a:r>
              <a:rPr lang="et-EE" i="1" dirty="0">
                <a:latin typeface="Times New Roman"/>
                <a:ea typeface="Calibri"/>
                <a:cs typeface="Times New Roman"/>
              </a:rPr>
              <a:t> "Aga kõik tegevused, mis me vastsündinuga peame tegema, kaaluma ja mõõtma, </a:t>
            </a:r>
            <a:r>
              <a:rPr lang="et-EE" i="1" dirty="0" err="1">
                <a:latin typeface="Times New Roman"/>
                <a:ea typeface="Calibri"/>
                <a:cs typeface="Times New Roman"/>
              </a:rPr>
              <a:t>Apgari</a:t>
            </a:r>
            <a:r>
              <a:rPr lang="et-EE" i="1" dirty="0">
                <a:latin typeface="Times New Roman"/>
                <a:ea typeface="Calibri"/>
                <a:cs typeface="Times New Roman"/>
              </a:rPr>
              <a:t> määrama, seda me harjutasime väga hästi läbi.." (6.)</a:t>
            </a:r>
            <a:endParaRPr lang="et-EE" sz="2800" dirty="0">
              <a:ea typeface="Calibri"/>
              <a:cs typeface="Times New Roman"/>
            </a:endParaRPr>
          </a:p>
          <a:p>
            <a:pPr algn="just">
              <a:lnSpc>
                <a:spcPct val="150000"/>
              </a:lnSpc>
              <a:spcAft>
                <a:spcPts val="0"/>
              </a:spcAft>
            </a:pPr>
            <a:r>
              <a:rPr lang="et-EE" i="1" dirty="0">
                <a:latin typeface="Times New Roman"/>
                <a:ea typeface="Calibri"/>
                <a:cs typeface="Times New Roman"/>
              </a:rPr>
              <a:t>"Kuna platsenta väljutamisel on oluline et platsenta irduks, siis kasutame neid erinevaid võtteid, et teada saada kas platsenta on irdunud emaka seina küljest. Neid igasuguseid võtteid oleme saanud harjutada." (8.) </a:t>
            </a:r>
            <a:endParaRPr lang="et-EE" sz="2800" dirty="0">
              <a:ea typeface="Calibri"/>
              <a:cs typeface="Times New Roman"/>
            </a:endParaRPr>
          </a:p>
          <a:p>
            <a:endParaRPr lang="et-EE" dirty="0"/>
          </a:p>
        </p:txBody>
      </p:sp>
    </p:spTree>
    <p:extLst>
      <p:ext uri="{BB962C8B-B14F-4D97-AF65-F5344CB8AC3E}">
        <p14:creationId xmlns:p14="http://schemas.microsoft.com/office/powerpoint/2010/main" val="317130147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t-EE" dirty="0"/>
              <a:t>Oskuste praktikas kinnistamine II</a:t>
            </a:r>
          </a:p>
        </p:txBody>
      </p:sp>
      <p:sp>
        <p:nvSpPr>
          <p:cNvPr id="3" name="Sisu kohatäide 2"/>
          <p:cNvSpPr>
            <a:spLocks noGrp="1"/>
          </p:cNvSpPr>
          <p:nvPr>
            <p:ph idx="1"/>
          </p:nvPr>
        </p:nvSpPr>
        <p:spPr>
          <a:xfrm>
            <a:off x="457200" y="1340768"/>
            <a:ext cx="8229600" cy="4785395"/>
          </a:xfrm>
        </p:spPr>
        <p:txBody>
          <a:bodyPr>
            <a:normAutofit fontScale="62500" lnSpcReduction="20000"/>
          </a:bodyPr>
          <a:lstStyle/>
          <a:p>
            <a:pPr algn="just">
              <a:lnSpc>
                <a:spcPct val="150000"/>
              </a:lnSpc>
              <a:spcAft>
                <a:spcPts val="0"/>
              </a:spcAft>
            </a:pPr>
            <a:r>
              <a:rPr lang="et-EE" i="1" dirty="0">
                <a:latin typeface="Times New Roman"/>
                <a:ea typeface="Calibri"/>
                <a:cs typeface="Times New Roman"/>
              </a:rPr>
              <a:t>"... see andis väga hea ülevaate milliseks olukord võib minna ja kuidas patsiendiga suhelda." (7.) </a:t>
            </a:r>
            <a:endParaRPr lang="et-EE" sz="2800" dirty="0">
              <a:ea typeface="Calibri"/>
              <a:cs typeface="Times New Roman"/>
            </a:endParaRPr>
          </a:p>
          <a:p>
            <a:pPr algn="just">
              <a:lnSpc>
                <a:spcPct val="150000"/>
              </a:lnSpc>
              <a:spcAft>
                <a:spcPts val="0"/>
              </a:spcAft>
            </a:pPr>
            <a:r>
              <a:rPr lang="et-EE" i="1" dirty="0">
                <a:latin typeface="Times New Roman"/>
                <a:ea typeface="Calibri"/>
                <a:cs typeface="Times New Roman"/>
              </a:rPr>
              <a:t>"Nüüd ma ikkagi tean, kuidas ennast ette valmistada praktika jaoks ja see kogemus ning need asjad on käega läbi tehtud, et kõik on nüüd natukene loogilisem. See ikkagi aitab kaasa, igal-juhul aitab kaasa." (2.) </a:t>
            </a:r>
            <a:endParaRPr lang="et-EE" sz="2800" dirty="0">
              <a:ea typeface="Calibri"/>
              <a:cs typeface="Times New Roman"/>
            </a:endParaRPr>
          </a:p>
          <a:p>
            <a:pPr algn="just">
              <a:lnSpc>
                <a:spcPct val="150000"/>
              </a:lnSpc>
              <a:spcAft>
                <a:spcPts val="0"/>
              </a:spcAft>
            </a:pPr>
            <a:r>
              <a:rPr lang="et-EE" i="1" dirty="0">
                <a:latin typeface="Times New Roman"/>
                <a:ea typeface="Calibri"/>
                <a:cs typeface="Times New Roman"/>
              </a:rPr>
              <a:t>"See annab väga palju julgust juurde, kui päris elus pead tegema neid olukordi.... et nüüd kui nagu päriselt on selline olukord, siis vähemalt ei ole nagu ei tea mis pead tegema, nüüd on vähemalt, et tead, mida peab tegema." (3.) </a:t>
            </a:r>
            <a:endParaRPr lang="et-EE" sz="2800" dirty="0">
              <a:ea typeface="Calibri"/>
              <a:cs typeface="Times New Roman"/>
            </a:endParaRPr>
          </a:p>
          <a:p>
            <a:pPr algn="just">
              <a:lnSpc>
                <a:spcPct val="150000"/>
              </a:lnSpc>
              <a:spcAft>
                <a:spcPts val="0"/>
              </a:spcAft>
            </a:pPr>
            <a:r>
              <a:rPr lang="et-EE" i="1" dirty="0">
                <a:latin typeface="Times New Roman"/>
                <a:ea typeface="Calibri"/>
                <a:cs typeface="Times New Roman"/>
              </a:rPr>
              <a:t>"Valmistab </a:t>
            </a:r>
            <a:r>
              <a:rPr lang="et-EE" i="1" dirty="0" err="1">
                <a:latin typeface="Times New Roman"/>
                <a:ea typeface="Calibri"/>
                <a:cs typeface="Times New Roman"/>
              </a:rPr>
              <a:t>ette...et</a:t>
            </a:r>
            <a:r>
              <a:rPr lang="et-EE" i="1" dirty="0">
                <a:latin typeface="Times New Roman"/>
                <a:ea typeface="Calibri"/>
                <a:cs typeface="Times New Roman"/>
              </a:rPr>
              <a:t> ilmselt ikkagi mingi päris okei pilt on, et mida ma seal sünnitusjärgses osakonnas ikkagi teen." (6.)</a:t>
            </a:r>
            <a:endParaRPr lang="et-EE" sz="2800" dirty="0">
              <a:ea typeface="Calibri"/>
              <a:cs typeface="Times New Roman"/>
            </a:endParaRPr>
          </a:p>
          <a:p>
            <a:endParaRPr lang="et-EE" dirty="0"/>
          </a:p>
        </p:txBody>
      </p:sp>
    </p:spTree>
    <p:extLst>
      <p:ext uri="{BB962C8B-B14F-4D97-AF65-F5344CB8AC3E}">
        <p14:creationId xmlns:p14="http://schemas.microsoft.com/office/powerpoint/2010/main" val="129673233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t-EE" dirty="0"/>
              <a:t>Teooria ja praktika seosed I </a:t>
            </a:r>
          </a:p>
        </p:txBody>
      </p:sp>
      <p:sp>
        <p:nvSpPr>
          <p:cNvPr id="3" name="Sisu kohatäide 2"/>
          <p:cNvSpPr>
            <a:spLocks noGrp="1"/>
          </p:cNvSpPr>
          <p:nvPr>
            <p:ph idx="1"/>
          </p:nvPr>
        </p:nvSpPr>
        <p:spPr>
          <a:xfrm>
            <a:off x="457200" y="1340768"/>
            <a:ext cx="8229600" cy="4785395"/>
          </a:xfrm>
        </p:spPr>
        <p:txBody>
          <a:bodyPr>
            <a:normAutofit fontScale="62500" lnSpcReduction="20000"/>
          </a:bodyPr>
          <a:lstStyle/>
          <a:p>
            <a:pPr algn="just">
              <a:lnSpc>
                <a:spcPct val="150000"/>
              </a:lnSpc>
              <a:spcAft>
                <a:spcPts val="0"/>
              </a:spcAft>
            </a:pPr>
            <a:r>
              <a:rPr lang="et-EE" i="1" dirty="0">
                <a:latin typeface="Times New Roman"/>
                <a:ea typeface="Calibri"/>
                <a:cs typeface="Times New Roman"/>
              </a:rPr>
              <a:t>"...et ma alguses mõtlesin, et kui ma sinna lähen, siis mina ei pea muretsema, sest mina olen sünnitaja, ma ei pea otseselt teadma, aga siis tuli välja, et pean küll </a:t>
            </a:r>
            <a:r>
              <a:rPr lang="et-EE" i="1" dirty="0" err="1">
                <a:latin typeface="Times New Roman"/>
                <a:ea typeface="Calibri"/>
                <a:cs typeface="Times New Roman"/>
              </a:rPr>
              <a:t>teadma…</a:t>
            </a:r>
            <a:r>
              <a:rPr lang="et-EE" i="1" dirty="0">
                <a:latin typeface="Times New Roman"/>
                <a:ea typeface="Calibri"/>
                <a:cs typeface="Times New Roman"/>
              </a:rPr>
              <a:t> Ma pidin kõiki neid asju teadma, nemad pidid mind õpetama, aga mina pidin teadma, mida esmasünnitaja võiks tahta, et talle õpetatakse." (2.) </a:t>
            </a:r>
            <a:endParaRPr lang="et-EE" sz="2800" dirty="0">
              <a:ea typeface="Calibri"/>
              <a:cs typeface="Times New Roman"/>
            </a:endParaRPr>
          </a:p>
          <a:p>
            <a:pPr algn="just">
              <a:lnSpc>
                <a:spcPct val="150000"/>
              </a:lnSpc>
              <a:spcAft>
                <a:spcPts val="0"/>
              </a:spcAft>
            </a:pPr>
            <a:r>
              <a:rPr lang="et-EE" i="1" dirty="0">
                <a:latin typeface="Times New Roman"/>
                <a:ea typeface="Calibri"/>
                <a:cs typeface="Times New Roman"/>
              </a:rPr>
              <a:t>"...sest seal tulevad kõik välja, et muidu õpid paberi pealt kõik selgeks, et pead seda-seda tegema, aga sa ei pane seda kokku, et mis järjekorras ja millal saad üldse." (5.) </a:t>
            </a:r>
            <a:endParaRPr lang="et-EE" sz="2800" dirty="0">
              <a:ea typeface="Calibri"/>
              <a:cs typeface="Times New Roman"/>
            </a:endParaRPr>
          </a:p>
          <a:p>
            <a:pPr algn="just">
              <a:lnSpc>
                <a:spcPct val="150000"/>
              </a:lnSpc>
              <a:spcAft>
                <a:spcPts val="0"/>
              </a:spcAft>
            </a:pPr>
            <a:r>
              <a:rPr lang="et-EE" i="1" dirty="0">
                <a:latin typeface="Times New Roman"/>
                <a:ea typeface="Calibri"/>
                <a:cs typeface="Times New Roman"/>
              </a:rPr>
              <a:t>"Üksasi ongi see, et mida sa teoorias tead ja arvad aga kui see pannakse praktikasse, siis tulevad välja sellised nõrgad kohad, mida peaks oma praktilistes tegevustes parandama." (7.) </a:t>
            </a:r>
            <a:endParaRPr lang="et-EE" sz="2800" dirty="0">
              <a:ea typeface="Calibri"/>
              <a:cs typeface="Times New Roman"/>
            </a:endParaRPr>
          </a:p>
          <a:p>
            <a:endParaRPr lang="et-EE" dirty="0"/>
          </a:p>
        </p:txBody>
      </p:sp>
    </p:spTree>
    <p:extLst>
      <p:ext uri="{BB962C8B-B14F-4D97-AF65-F5344CB8AC3E}">
        <p14:creationId xmlns:p14="http://schemas.microsoft.com/office/powerpoint/2010/main" val="115475021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t-EE" dirty="0"/>
              <a:t>Teooria ja praktika seosed II</a:t>
            </a:r>
          </a:p>
        </p:txBody>
      </p:sp>
      <p:sp>
        <p:nvSpPr>
          <p:cNvPr id="3" name="Sisu kohatäide 2"/>
          <p:cNvSpPr>
            <a:spLocks noGrp="1"/>
          </p:cNvSpPr>
          <p:nvPr>
            <p:ph idx="1"/>
          </p:nvPr>
        </p:nvSpPr>
        <p:spPr/>
        <p:txBody>
          <a:bodyPr>
            <a:normAutofit fontScale="70000" lnSpcReduction="20000"/>
          </a:bodyPr>
          <a:lstStyle/>
          <a:p>
            <a:pPr algn="just">
              <a:lnSpc>
                <a:spcPct val="150000"/>
              </a:lnSpc>
              <a:spcAft>
                <a:spcPts val="0"/>
              </a:spcAft>
            </a:pPr>
            <a:r>
              <a:rPr lang="et-EE" i="1" dirty="0">
                <a:latin typeface="Times New Roman"/>
                <a:ea typeface="Calibri"/>
                <a:cs typeface="Times New Roman"/>
              </a:rPr>
              <a:t>"Võimaldab kõike seda, mida muidu teoreetiliselt loed ja omandad, siis seal saad läbi katsetada siis selle nuku peal." (4.)</a:t>
            </a:r>
            <a:endParaRPr lang="et-EE" sz="2800" dirty="0">
              <a:ea typeface="Calibri"/>
              <a:cs typeface="Times New Roman"/>
            </a:endParaRPr>
          </a:p>
          <a:p>
            <a:pPr algn="just">
              <a:lnSpc>
                <a:spcPct val="150000"/>
              </a:lnSpc>
              <a:spcAft>
                <a:spcPts val="0"/>
              </a:spcAft>
            </a:pPr>
            <a:r>
              <a:rPr lang="et-EE" i="1" dirty="0">
                <a:latin typeface="Times New Roman"/>
                <a:ea typeface="Calibri"/>
                <a:cs typeface="Times New Roman"/>
              </a:rPr>
              <a:t>"Simulatsioon seisnebki ju selles, et saab läbi proovida kõiki tegevusi-toiminguid, mida on juba teoorias õpitud." (6.)</a:t>
            </a:r>
            <a:endParaRPr lang="et-EE" sz="2800" dirty="0">
              <a:ea typeface="Calibri"/>
              <a:cs typeface="Times New Roman"/>
            </a:endParaRPr>
          </a:p>
          <a:p>
            <a:pPr algn="just">
              <a:lnSpc>
                <a:spcPct val="150000"/>
              </a:lnSpc>
              <a:spcAft>
                <a:spcPts val="0"/>
              </a:spcAft>
            </a:pPr>
            <a:r>
              <a:rPr lang="et-EE" i="1" dirty="0">
                <a:latin typeface="Times New Roman"/>
                <a:ea typeface="Calibri"/>
                <a:cs typeface="Times New Roman"/>
              </a:rPr>
              <a:t>"See on väga hea läbi mängida selliseid situatsioone, et on erinevad rollid ja see aitab seda õpiväljundit väga hästi saavutada, et see läbimängimine." (3.)</a:t>
            </a:r>
            <a:endParaRPr lang="et-EE" sz="2800" dirty="0">
              <a:ea typeface="Calibri"/>
              <a:cs typeface="Times New Roman"/>
            </a:endParaRPr>
          </a:p>
          <a:p>
            <a:endParaRPr lang="et-EE" dirty="0"/>
          </a:p>
        </p:txBody>
      </p:sp>
    </p:spTree>
    <p:extLst>
      <p:ext uri="{BB962C8B-B14F-4D97-AF65-F5344CB8AC3E}">
        <p14:creationId xmlns:p14="http://schemas.microsoft.com/office/powerpoint/2010/main" val="415562265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normAutofit fontScale="90000"/>
          </a:bodyPr>
          <a:lstStyle/>
          <a:p>
            <a:r>
              <a:rPr lang="et-EE" dirty="0"/>
              <a:t>Toiminguid sünnituse erinevates perioodides I </a:t>
            </a:r>
          </a:p>
        </p:txBody>
      </p:sp>
      <p:sp>
        <p:nvSpPr>
          <p:cNvPr id="3" name="Sisu kohatäide 2"/>
          <p:cNvSpPr>
            <a:spLocks noGrp="1"/>
          </p:cNvSpPr>
          <p:nvPr>
            <p:ph idx="1"/>
          </p:nvPr>
        </p:nvSpPr>
        <p:spPr/>
        <p:txBody>
          <a:bodyPr>
            <a:normAutofit fontScale="62500" lnSpcReduction="20000"/>
          </a:bodyPr>
          <a:lstStyle/>
          <a:p>
            <a:pPr algn="just">
              <a:lnSpc>
                <a:spcPct val="150000"/>
              </a:lnSpc>
              <a:spcAft>
                <a:spcPts val="0"/>
              </a:spcAft>
            </a:pPr>
            <a:r>
              <a:rPr lang="et-EE" i="1" dirty="0">
                <a:latin typeface="Times New Roman"/>
                <a:ea typeface="Calibri"/>
                <a:cs typeface="Times New Roman"/>
              </a:rPr>
              <a:t>"Vaatadki seda sünnitajat, et kas temaga on kõik korras, siis mõõdad vererõhku, mida saab ka </a:t>
            </a:r>
            <a:r>
              <a:rPr lang="et-EE" i="1" dirty="0" err="1">
                <a:latin typeface="Times New Roman"/>
                <a:ea typeface="Calibri"/>
                <a:cs typeface="Times New Roman"/>
              </a:rPr>
              <a:t>Noelle</a:t>
            </a:r>
            <a:r>
              <a:rPr lang="et-EE" i="1" dirty="0">
                <a:latin typeface="Times New Roman"/>
                <a:ea typeface="Calibri"/>
                <a:cs typeface="Times New Roman"/>
              </a:rPr>
              <a:t> peal teha ja pulsisagedust ja siis räägid sellega, kes siis teeb sünnitaja häält. [---] Siis teed vaginaalse läbivaatuse, seda kõike tehakse </a:t>
            </a:r>
            <a:r>
              <a:rPr lang="et-EE" i="1" dirty="0" err="1">
                <a:latin typeface="Times New Roman"/>
                <a:ea typeface="Calibri"/>
                <a:cs typeface="Times New Roman"/>
              </a:rPr>
              <a:t>Noelle</a:t>
            </a:r>
            <a:r>
              <a:rPr lang="et-EE" i="1" dirty="0">
                <a:latin typeface="Times New Roman"/>
                <a:ea typeface="Calibri"/>
                <a:cs typeface="Times New Roman"/>
              </a:rPr>
              <a:t> peal, hindad olukorda ja paned kirja." (5.)</a:t>
            </a:r>
            <a:endParaRPr lang="et-EE" sz="2800" dirty="0">
              <a:ea typeface="Calibri"/>
              <a:cs typeface="Times New Roman"/>
            </a:endParaRPr>
          </a:p>
          <a:p>
            <a:pPr algn="just">
              <a:lnSpc>
                <a:spcPct val="150000"/>
              </a:lnSpc>
              <a:spcAft>
                <a:spcPts val="0"/>
              </a:spcAft>
            </a:pPr>
            <a:r>
              <a:rPr lang="et-EE" i="1" dirty="0">
                <a:latin typeface="Times New Roman"/>
                <a:ea typeface="Calibri"/>
                <a:cs typeface="Times New Roman"/>
              </a:rPr>
              <a:t> "Põhiline asi ongi see, et kõik toimingud mis on igas perioodis vaja ära teha, et me teeksime ka. See on kõige keerulisem." (6.)</a:t>
            </a:r>
            <a:endParaRPr lang="et-EE" sz="2800" dirty="0">
              <a:ea typeface="Calibri"/>
              <a:cs typeface="Times New Roman"/>
            </a:endParaRPr>
          </a:p>
          <a:p>
            <a:pPr algn="just">
              <a:lnSpc>
                <a:spcPct val="150000"/>
              </a:lnSpc>
              <a:spcAft>
                <a:spcPts val="0"/>
              </a:spcAft>
            </a:pPr>
            <a:r>
              <a:rPr lang="et-EE" i="1" dirty="0">
                <a:latin typeface="Times New Roman"/>
                <a:ea typeface="Calibri"/>
                <a:cs typeface="Times New Roman"/>
              </a:rPr>
              <a:t>"Meil on see nii, et kaks lähevad ämmaemandaks sinna, siis tuleb sünnitaja. Siis küsitakse kõiki neid küsimusi mida peab küsima, teised jälle vaatavad." (5.)</a:t>
            </a:r>
            <a:endParaRPr lang="et-EE" sz="2800" dirty="0">
              <a:ea typeface="Calibri"/>
              <a:cs typeface="Times New Roman"/>
            </a:endParaRPr>
          </a:p>
          <a:p>
            <a:pPr algn="just">
              <a:lnSpc>
                <a:spcPct val="150000"/>
              </a:lnSpc>
              <a:spcAft>
                <a:spcPts val="0"/>
              </a:spcAft>
            </a:pPr>
            <a:r>
              <a:rPr lang="et-EE" i="1" dirty="0">
                <a:latin typeface="Times New Roman"/>
                <a:ea typeface="Calibri"/>
                <a:cs typeface="Times New Roman"/>
              </a:rPr>
              <a:t> "... saab täita anamneesi, küsitleda sünnitajat.." (6.)</a:t>
            </a:r>
            <a:endParaRPr lang="et-EE" sz="2800" dirty="0">
              <a:ea typeface="Calibri"/>
              <a:cs typeface="Times New Roman"/>
            </a:endParaRPr>
          </a:p>
          <a:p>
            <a:endParaRPr lang="et-EE" dirty="0"/>
          </a:p>
        </p:txBody>
      </p:sp>
    </p:spTree>
    <p:extLst>
      <p:ext uri="{BB962C8B-B14F-4D97-AF65-F5344CB8AC3E}">
        <p14:creationId xmlns:p14="http://schemas.microsoft.com/office/powerpoint/2010/main" val="180155184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normAutofit fontScale="90000"/>
          </a:bodyPr>
          <a:lstStyle/>
          <a:p>
            <a:r>
              <a:rPr lang="et-EE" dirty="0"/>
              <a:t>Toiminguid sünnituse erinevates perioodides II</a:t>
            </a:r>
          </a:p>
        </p:txBody>
      </p:sp>
      <p:sp>
        <p:nvSpPr>
          <p:cNvPr id="3" name="Sisu kohatäide 2"/>
          <p:cNvSpPr>
            <a:spLocks noGrp="1"/>
          </p:cNvSpPr>
          <p:nvPr>
            <p:ph idx="1"/>
          </p:nvPr>
        </p:nvSpPr>
        <p:spPr/>
        <p:txBody>
          <a:bodyPr>
            <a:normAutofit fontScale="62500" lnSpcReduction="20000"/>
          </a:bodyPr>
          <a:lstStyle/>
          <a:p>
            <a:pPr algn="just">
              <a:lnSpc>
                <a:spcPct val="150000"/>
              </a:lnSpc>
              <a:spcAft>
                <a:spcPts val="0"/>
              </a:spcAft>
            </a:pPr>
            <a:r>
              <a:rPr lang="et-EE" i="1" dirty="0">
                <a:latin typeface="Times New Roman"/>
                <a:ea typeface="Calibri"/>
                <a:cs typeface="Times New Roman"/>
              </a:rPr>
              <a:t>"...avanemisperiood on selline periood, kus sa pead talle hästi toeks olema nii füüsiliselt kui ka tegelikult vaimselt." (1.)</a:t>
            </a:r>
            <a:endParaRPr lang="et-EE" sz="2800" dirty="0">
              <a:ea typeface="Calibri"/>
              <a:cs typeface="Times New Roman"/>
            </a:endParaRPr>
          </a:p>
          <a:p>
            <a:pPr algn="just">
              <a:lnSpc>
                <a:spcPct val="150000"/>
              </a:lnSpc>
              <a:spcAft>
                <a:spcPts val="0"/>
              </a:spcAft>
            </a:pPr>
            <a:r>
              <a:rPr lang="et-EE" i="1" dirty="0">
                <a:latin typeface="Times New Roman"/>
                <a:ea typeface="Calibri"/>
                <a:cs typeface="Times New Roman"/>
              </a:rPr>
              <a:t>"Selles mõttes, et mingis mõttes on see nüüd praktikale minnes üks olulisemaid perioode, sest meil nagu praktikantidena on palju aega ja me saame olla seal avanemisperioodis naise kõrval ja me harjutasime päris palju igasugu asendeid..." (6.)</a:t>
            </a:r>
            <a:endParaRPr lang="et-EE" sz="2800" dirty="0">
              <a:ea typeface="Calibri"/>
              <a:cs typeface="Times New Roman"/>
            </a:endParaRPr>
          </a:p>
          <a:p>
            <a:pPr algn="just">
              <a:lnSpc>
                <a:spcPct val="150000"/>
              </a:lnSpc>
              <a:spcAft>
                <a:spcPts val="0"/>
              </a:spcAft>
            </a:pPr>
            <a:r>
              <a:rPr lang="et-EE" i="1" dirty="0">
                <a:latin typeface="Times New Roman"/>
                <a:ea typeface="Calibri"/>
                <a:cs typeface="Times New Roman"/>
              </a:rPr>
              <a:t>"Aga ma arvan küll, et see avanemisperioodis protseduurid on väga tähtsad, aga ka see, et naine teab, et sa oled olemas. See on hästi emotsionaalne periood, naisel on hästi raske ja ta tahab, et tal oleks tugi olemas. " (1.)</a:t>
            </a:r>
            <a:endParaRPr lang="et-EE" sz="2800" dirty="0">
              <a:ea typeface="Calibri"/>
              <a:cs typeface="Times New Roman"/>
            </a:endParaRPr>
          </a:p>
          <a:p>
            <a:endParaRPr lang="et-EE" dirty="0"/>
          </a:p>
        </p:txBody>
      </p:sp>
    </p:spTree>
    <p:extLst>
      <p:ext uri="{BB962C8B-B14F-4D97-AF65-F5344CB8AC3E}">
        <p14:creationId xmlns:p14="http://schemas.microsoft.com/office/powerpoint/2010/main" val="48598194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normAutofit fontScale="90000"/>
          </a:bodyPr>
          <a:lstStyle/>
          <a:p>
            <a:r>
              <a:rPr lang="fi-FI" dirty="0" err="1"/>
              <a:t>Toiminguid</a:t>
            </a:r>
            <a:r>
              <a:rPr lang="fi-FI" dirty="0"/>
              <a:t> </a:t>
            </a:r>
            <a:r>
              <a:rPr lang="fi-FI" dirty="0" err="1"/>
              <a:t>sünnituse</a:t>
            </a:r>
            <a:r>
              <a:rPr lang="fi-FI" dirty="0"/>
              <a:t> </a:t>
            </a:r>
            <a:r>
              <a:rPr lang="fi-FI" dirty="0" err="1"/>
              <a:t>erinevates</a:t>
            </a:r>
            <a:r>
              <a:rPr lang="fi-FI" dirty="0"/>
              <a:t> </a:t>
            </a:r>
            <a:r>
              <a:rPr lang="fi-FI" dirty="0" err="1"/>
              <a:t>perioodides</a:t>
            </a:r>
            <a:r>
              <a:rPr lang="fi-FI" dirty="0"/>
              <a:t> II</a:t>
            </a:r>
            <a:r>
              <a:rPr lang="et-EE" dirty="0"/>
              <a:t>I</a:t>
            </a:r>
          </a:p>
        </p:txBody>
      </p:sp>
      <p:sp>
        <p:nvSpPr>
          <p:cNvPr id="3" name="Sisu kohatäide 2"/>
          <p:cNvSpPr>
            <a:spLocks noGrp="1"/>
          </p:cNvSpPr>
          <p:nvPr>
            <p:ph idx="1"/>
          </p:nvPr>
        </p:nvSpPr>
        <p:spPr/>
        <p:txBody>
          <a:bodyPr>
            <a:normAutofit fontScale="77500" lnSpcReduction="20000"/>
          </a:bodyPr>
          <a:lstStyle/>
          <a:p>
            <a:pPr algn="just">
              <a:lnSpc>
                <a:spcPct val="150000"/>
              </a:lnSpc>
              <a:spcAft>
                <a:spcPts val="0"/>
              </a:spcAft>
            </a:pPr>
            <a:r>
              <a:rPr lang="et-EE" i="1" dirty="0">
                <a:latin typeface="Times New Roman"/>
                <a:ea typeface="Calibri"/>
                <a:cs typeface="Times New Roman"/>
              </a:rPr>
              <a:t>"See kõik on nagu nähtav ja meil on võimalik seda sünnitajat ja last tõesti nagu toetada. Ma mõtlen nagu kätega. Ja suunata teda. Ja kuidas me lahkliha kaitsma peame ja kuidas kätt täpselt hoida." (8.)</a:t>
            </a:r>
            <a:endParaRPr lang="et-EE" sz="2800" dirty="0">
              <a:ea typeface="Calibri"/>
              <a:cs typeface="Times New Roman"/>
            </a:endParaRPr>
          </a:p>
          <a:p>
            <a:pPr algn="just">
              <a:lnSpc>
                <a:spcPct val="150000"/>
              </a:lnSpc>
              <a:spcAft>
                <a:spcPts val="0"/>
              </a:spcAft>
            </a:pPr>
            <a:r>
              <a:rPr lang="et-EE" i="1" dirty="0">
                <a:latin typeface="Times New Roman"/>
                <a:ea typeface="Calibri"/>
                <a:cs typeface="Times New Roman"/>
              </a:rPr>
              <a:t>"Aga me võiksime läbi teha seda platsenta ülevaatust, et nagu ta oleks terviklik ja et kõik sagarad oleksid küljes ja nabaväät... nabaväädi samamoodi, et kuidas klemmida, et seda mitte ära unustada ja kõike seda." (3.) </a:t>
            </a:r>
            <a:endParaRPr lang="et-EE" sz="2800" dirty="0">
              <a:ea typeface="Calibri"/>
              <a:cs typeface="Times New Roman"/>
            </a:endParaRPr>
          </a:p>
          <a:p>
            <a:endParaRPr lang="et-EE" dirty="0"/>
          </a:p>
        </p:txBody>
      </p:sp>
    </p:spTree>
    <p:extLst>
      <p:ext uri="{BB962C8B-B14F-4D97-AF65-F5344CB8AC3E}">
        <p14:creationId xmlns:p14="http://schemas.microsoft.com/office/powerpoint/2010/main" val="147934213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normAutofit fontScale="90000"/>
          </a:bodyPr>
          <a:lstStyle/>
          <a:p>
            <a:r>
              <a:rPr lang="fi-FI" sz="4000" dirty="0" err="1">
                <a:solidFill>
                  <a:prstClr val="black"/>
                </a:solidFill>
              </a:rPr>
              <a:t>Toiminguid</a:t>
            </a:r>
            <a:r>
              <a:rPr lang="fi-FI" sz="4000" dirty="0">
                <a:solidFill>
                  <a:prstClr val="black"/>
                </a:solidFill>
              </a:rPr>
              <a:t> </a:t>
            </a:r>
            <a:r>
              <a:rPr lang="fi-FI" sz="4000" dirty="0" err="1">
                <a:solidFill>
                  <a:prstClr val="black"/>
                </a:solidFill>
              </a:rPr>
              <a:t>sünnituse</a:t>
            </a:r>
            <a:r>
              <a:rPr lang="fi-FI" sz="4000" dirty="0">
                <a:solidFill>
                  <a:prstClr val="black"/>
                </a:solidFill>
              </a:rPr>
              <a:t> </a:t>
            </a:r>
            <a:r>
              <a:rPr lang="fi-FI" sz="4000" dirty="0" err="1">
                <a:solidFill>
                  <a:prstClr val="black"/>
                </a:solidFill>
              </a:rPr>
              <a:t>erinevates</a:t>
            </a:r>
            <a:r>
              <a:rPr lang="fi-FI" sz="4000" dirty="0">
                <a:solidFill>
                  <a:prstClr val="black"/>
                </a:solidFill>
              </a:rPr>
              <a:t> </a:t>
            </a:r>
            <a:r>
              <a:rPr lang="fi-FI" sz="4000" dirty="0" err="1">
                <a:solidFill>
                  <a:prstClr val="black"/>
                </a:solidFill>
              </a:rPr>
              <a:t>perioodides</a:t>
            </a:r>
            <a:r>
              <a:rPr lang="fi-FI" sz="4000" dirty="0">
                <a:solidFill>
                  <a:prstClr val="black"/>
                </a:solidFill>
              </a:rPr>
              <a:t> I</a:t>
            </a:r>
            <a:r>
              <a:rPr lang="et-EE" sz="4000" dirty="0">
                <a:solidFill>
                  <a:prstClr val="black"/>
                </a:solidFill>
              </a:rPr>
              <a:t>V</a:t>
            </a:r>
            <a:endParaRPr lang="et-EE" dirty="0"/>
          </a:p>
        </p:txBody>
      </p:sp>
      <p:sp>
        <p:nvSpPr>
          <p:cNvPr id="3" name="Sisu kohatäide 2"/>
          <p:cNvSpPr>
            <a:spLocks noGrp="1"/>
          </p:cNvSpPr>
          <p:nvPr>
            <p:ph idx="1"/>
          </p:nvPr>
        </p:nvSpPr>
        <p:spPr/>
        <p:txBody>
          <a:bodyPr>
            <a:normAutofit fontScale="77500" lnSpcReduction="20000"/>
          </a:bodyPr>
          <a:lstStyle/>
          <a:p>
            <a:pPr algn="just">
              <a:lnSpc>
                <a:spcPct val="150000"/>
              </a:lnSpc>
              <a:spcAft>
                <a:spcPts val="0"/>
              </a:spcAft>
            </a:pPr>
            <a:r>
              <a:rPr lang="et-EE" i="1" dirty="0">
                <a:latin typeface="Times New Roman"/>
                <a:ea typeface="Calibri"/>
                <a:cs typeface="Times New Roman"/>
              </a:rPr>
              <a:t>"Ja muidugi lapse hoolduse saab teha ka selle beebinuku peal, seal on siis nabakorrastus ja kaalumine-mõõtmine, kõik on nuku peal." (4.)</a:t>
            </a:r>
            <a:endParaRPr lang="et-EE" sz="2800" dirty="0">
              <a:ea typeface="Calibri"/>
              <a:cs typeface="Times New Roman"/>
            </a:endParaRPr>
          </a:p>
          <a:p>
            <a:pPr algn="just">
              <a:lnSpc>
                <a:spcPct val="150000"/>
              </a:lnSpc>
              <a:spcAft>
                <a:spcPts val="0"/>
              </a:spcAft>
            </a:pPr>
            <a:r>
              <a:rPr lang="et-EE" i="1" dirty="0">
                <a:latin typeface="Times New Roman"/>
                <a:ea typeface="Calibri"/>
                <a:cs typeface="Times New Roman"/>
              </a:rPr>
              <a:t>"Meil on olemas seal ka beebid, kellel me saame siis seda nabakönti või nabavääti ära klemmida ja ära lõigata." (8.) </a:t>
            </a:r>
            <a:endParaRPr lang="et-EE" sz="2800" dirty="0">
              <a:ea typeface="Calibri"/>
              <a:cs typeface="Times New Roman"/>
            </a:endParaRPr>
          </a:p>
          <a:p>
            <a:pPr algn="just">
              <a:lnSpc>
                <a:spcPct val="150000"/>
              </a:lnSpc>
              <a:spcAft>
                <a:spcPts val="0"/>
              </a:spcAft>
            </a:pPr>
            <a:r>
              <a:rPr lang="et-EE" i="1" dirty="0">
                <a:latin typeface="Times New Roman"/>
                <a:ea typeface="Calibri"/>
                <a:cs typeface="Times New Roman"/>
              </a:rPr>
              <a:t>"Tuleb katsuda emakat  ja tuleb rohkem suhelda naisega.." (4.)</a:t>
            </a:r>
            <a:endParaRPr lang="et-EE" sz="2800" dirty="0">
              <a:ea typeface="Calibri"/>
              <a:cs typeface="Times New Roman"/>
            </a:endParaRPr>
          </a:p>
          <a:p>
            <a:endParaRPr lang="et-EE" dirty="0"/>
          </a:p>
        </p:txBody>
      </p:sp>
    </p:spTree>
    <p:extLst>
      <p:ext uri="{BB962C8B-B14F-4D97-AF65-F5344CB8AC3E}">
        <p14:creationId xmlns:p14="http://schemas.microsoft.com/office/powerpoint/2010/main" val="712837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t-EE" dirty="0"/>
              <a:t>Uurimistöö probleem</a:t>
            </a:r>
          </a:p>
        </p:txBody>
      </p:sp>
      <p:sp>
        <p:nvSpPr>
          <p:cNvPr id="3" name="Sisu kohatäide 2"/>
          <p:cNvSpPr>
            <a:spLocks noGrp="1"/>
          </p:cNvSpPr>
          <p:nvPr>
            <p:ph idx="1"/>
          </p:nvPr>
        </p:nvSpPr>
        <p:spPr/>
        <p:txBody>
          <a:bodyPr>
            <a:normAutofit fontScale="92500" lnSpcReduction="20000"/>
          </a:bodyPr>
          <a:lstStyle/>
          <a:p>
            <a:r>
              <a:rPr lang="et-EE" dirty="0"/>
              <a:t>Simulatsiooni kui õppemeetodi kasutamist on palju mõõdetud ja intervjueeritud, aga iga kogemus on erinev. Kogemus on oluline õppe efektiivsuse uurimisel. (</a:t>
            </a:r>
            <a:r>
              <a:rPr lang="et-EE" dirty="0" err="1"/>
              <a:t>Curl</a:t>
            </a:r>
            <a:r>
              <a:rPr lang="et-EE" dirty="0"/>
              <a:t> 2016: 72).</a:t>
            </a:r>
          </a:p>
          <a:p>
            <a:r>
              <a:rPr lang="et-EE" dirty="0"/>
              <a:t>Kui simulatsioonõpet teiste </a:t>
            </a:r>
            <a:r>
              <a:rPr lang="et-EE" dirty="0" err="1"/>
              <a:t>õppemeetodidega</a:t>
            </a:r>
            <a:r>
              <a:rPr lang="et-EE" dirty="0"/>
              <a:t> võrrelda, on sellel suurem mõju erinevate oskuste omandamisele. Lisaks suurendab kõrgkvaliteetne simulatsioon eksperimentaalset õppimist, pakub õpilastele eelkõige võimalust harjutada oskusi turvalises keskkonnas. Simulatsiooni mõju on palju uuritud, kuid iga kogemus on erinev. </a:t>
            </a:r>
          </a:p>
        </p:txBody>
      </p:sp>
    </p:spTree>
    <p:extLst>
      <p:ext uri="{BB962C8B-B14F-4D97-AF65-F5344CB8AC3E}">
        <p14:creationId xmlns:p14="http://schemas.microsoft.com/office/powerpoint/2010/main" val="302193805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a:xfrm>
            <a:off x="457200" y="0"/>
            <a:ext cx="8229600" cy="1196752"/>
          </a:xfrm>
        </p:spPr>
        <p:txBody>
          <a:bodyPr/>
          <a:lstStyle/>
          <a:p>
            <a:r>
              <a:rPr lang="et-EE" dirty="0"/>
              <a:t>Kokkuvõtteks I</a:t>
            </a:r>
          </a:p>
        </p:txBody>
      </p:sp>
      <p:sp>
        <p:nvSpPr>
          <p:cNvPr id="3" name="Sisu kohatäide 2"/>
          <p:cNvSpPr>
            <a:spLocks noGrp="1"/>
          </p:cNvSpPr>
          <p:nvPr>
            <p:ph idx="1"/>
          </p:nvPr>
        </p:nvSpPr>
        <p:spPr/>
        <p:txBody>
          <a:bodyPr/>
          <a:lstStyle/>
          <a:p>
            <a:endParaRPr lang="et-EE" dirty="0"/>
          </a:p>
        </p:txBody>
      </p:sp>
      <p:pic>
        <p:nvPicPr>
          <p:cNvPr id="2050" name="Picture 2" descr="C:\Users\kadri\Desktop\Simulatsiooni mõju uurimistöö\Bloom_taxonomy.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124744"/>
            <a:ext cx="9144000" cy="57332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064950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t-EE" dirty="0"/>
              <a:t>Kokkuvõtteks II</a:t>
            </a:r>
          </a:p>
        </p:txBody>
      </p:sp>
      <p:sp>
        <p:nvSpPr>
          <p:cNvPr id="3" name="Sisu kohatäide 2"/>
          <p:cNvSpPr>
            <a:spLocks noGrp="1"/>
          </p:cNvSpPr>
          <p:nvPr>
            <p:ph idx="1"/>
          </p:nvPr>
        </p:nvSpPr>
        <p:spPr/>
        <p:txBody>
          <a:bodyPr>
            <a:normAutofit fontScale="92500" lnSpcReduction="10000"/>
          </a:bodyPr>
          <a:lstStyle/>
          <a:p>
            <a:r>
              <a:rPr lang="et-EE" sz="2600" dirty="0"/>
              <a:t>Intervjuude tulemuste põhjal võib teha järgmised </a:t>
            </a:r>
            <a:r>
              <a:rPr lang="et-EE" sz="2600" b="1" dirty="0"/>
              <a:t>järeldused:</a:t>
            </a:r>
          </a:p>
          <a:p>
            <a:r>
              <a:rPr lang="et-EE" sz="2600" dirty="0"/>
              <a:t> Enne simulatsioonõppe algust on üliõpilased omandanud teemakohased teoreetilised teadmised (</a:t>
            </a:r>
            <a:r>
              <a:rPr lang="et-EE" sz="2600" dirty="0" err="1"/>
              <a:t>Bloom`i</a:t>
            </a:r>
            <a:r>
              <a:rPr lang="et-EE" sz="2600" dirty="0"/>
              <a:t> taksonoomia esimene ja teine tasand – </a:t>
            </a:r>
            <a:r>
              <a:rPr lang="et-EE" sz="2600" b="1" dirty="0"/>
              <a:t>teadmine ja mõistmine</a:t>
            </a:r>
            <a:r>
              <a:rPr lang="et-EE" sz="2600" dirty="0"/>
              <a:t>).</a:t>
            </a:r>
          </a:p>
          <a:p>
            <a:r>
              <a:rPr lang="et-EE" sz="2600" dirty="0"/>
              <a:t>Simulatsioonõppe käigus õpivad üliõpilased eelnevalt omandatud teoreetilisi teadmisi uues situatsioonis kasutama ning teooria ja praktika vahel seoseid looma (</a:t>
            </a:r>
            <a:r>
              <a:rPr lang="et-EE" sz="2600" dirty="0" err="1"/>
              <a:t>Bloom`i</a:t>
            </a:r>
            <a:r>
              <a:rPr lang="et-EE" sz="2600" dirty="0"/>
              <a:t> taksonoomia kolmas ja neljas tasand – </a:t>
            </a:r>
            <a:r>
              <a:rPr lang="et-EE" sz="2600" b="1" dirty="0"/>
              <a:t>rakendamine ja analüüs</a:t>
            </a:r>
            <a:r>
              <a:rPr lang="et-EE" sz="2600" dirty="0"/>
              <a:t>).</a:t>
            </a:r>
          </a:p>
          <a:p>
            <a:r>
              <a:rPr lang="et-EE" sz="2600" dirty="0"/>
              <a:t>Mõned üliõpilased jõuavad simulatsioonõppe käigus ka otsuste tegemise ning uue terviku loomise oskuseni (</a:t>
            </a:r>
            <a:r>
              <a:rPr lang="et-EE" sz="2600" dirty="0" err="1"/>
              <a:t>Bloom`i</a:t>
            </a:r>
            <a:r>
              <a:rPr lang="et-EE" sz="2600" dirty="0"/>
              <a:t> taksonoomia viies ja kuues tasand – </a:t>
            </a:r>
            <a:r>
              <a:rPr lang="et-EE" sz="2600" b="1" dirty="0"/>
              <a:t>süntees ja hindamine</a:t>
            </a:r>
            <a:r>
              <a:rPr lang="et-EE" sz="2600" dirty="0"/>
              <a:t>).</a:t>
            </a:r>
          </a:p>
          <a:p>
            <a:endParaRPr lang="et-EE" dirty="0"/>
          </a:p>
        </p:txBody>
      </p:sp>
    </p:spTree>
    <p:extLst>
      <p:ext uri="{BB962C8B-B14F-4D97-AF65-F5344CB8AC3E}">
        <p14:creationId xmlns:p14="http://schemas.microsoft.com/office/powerpoint/2010/main" val="312801952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t-EE" dirty="0"/>
              <a:t>Kasutatud allikad</a:t>
            </a:r>
          </a:p>
        </p:txBody>
      </p:sp>
      <p:sp>
        <p:nvSpPr>
          <p:cNvPr id="3" name="Sisu kohatäide 2"/>
          <p:cNvSpPr>
            <a:spLocks noGrp="1"/>
          </p:cNvSpPr>
          <p:nvPr>
            <p:ph idx="1"/>
          </p:nvPr>
        </p:nvSpPr>
        <p:spPr/>
        <p:txBody>
          <a:bodyPr>
            <a:normAutofit fontScale="55000" lnSpcReduction="20000"/>
          </a:bodyPr>
          <a:lstStyle/>
          <a:p>
            <a:pPr algn="just">
              <a:lnSpc>
                <a:spcPct val="150000"/>
              </a:lnSpc>
              <a:spcBef>
                <a:spcPts val="1000"/>
              </a:spcBef>
              <a:spcAft>
                <a:spcPts val="1000"/>
              </a:spcAft>
            </a:pPr>
            <a:r>
              <a:rPr lang="et-EE" b="1" dirty="0" err="1">
                <a:solidFill>
                  <a:srgbClr val="000000"/>
                </a:solidFill>
                <a:latin typeface="Times New Roman"/>
                <a:ea typeface="Times New Roman"/>
              </a:rPr>
              <a:t>Aqel</a:t>
            </a:r>
            <a:r>
              <a:rPr lang="et-EE" b="1" dirty="0">
                <a:solidFill>
                  <a:srgbClr val="000000"/>
                </a:solidFill>
                <a:latin typeface="Times New Roman"/>
                <a:ea typeface="Times New Roman"/>
              </a:rPr>
              <a:t>, A.A., Ahmad, M.M.</a:t>
            </a:r>
            <a:r>
              <a:rPr lang="et-EE" dirty="0">
                <a:solidFill>
                  <a:srgbClr val="000000"/>
                </a:solidFill>
                <a:latin typeface="Times New Roman"/>
                <a:ea typeface="Times New Roman"/>
              </a:rPr>
              <a:t> (2014). </a:t>
            </a:r>
            <a:r>
              <a:rPr lang="et-EE" dirty="0" err="1">
                <a:solidFill>
                  <a:srgbClr val="000000"/>
                </a:solidFill>
                <a:latin typeface="Times New Roman"/>
                <a:ea typeface="Times New Roman"/>
              </a:rPr>
              <a:t>High-Fidelity</a:t>
            </a:r>
            <a:r>
              <a:rPr lang="et-EE" dirty="0">
                <a:solidFill>
                  <a:srgbClr val="000000"/>
                </a:solidFill>
                <a:latin typeface="Times New Roman"/>
                <a:ea typeface="Times New Roman"/>
              </a:rPr>
              <a:t> </a:t>
            </a:r>
            <a:r>
              <a:rPr lang="et-EE" dirty="0" err="1">
                <a:solidFill>
                  <a:srgbClr val="000000"/>
                </a:solidFill>
                <a:latin typeface="Times New Roman"/>
                <a:ea typeface="Times New Roman"/>
              </a:rPr>
              <a:t>Simulation</a:t>
            </a:r>
            <a:r>
              <a:rPr lang="et-EE" dirty="0">
                <a:solidFill>
                  <a:srgbClr val="000000"/>
                </a:solidFill>
                <a:latin typeface="Times New Roman"/>
                <a:ea typeface="Times New Roman"/>
              </a:rPr>
              <a:t> </a:t>
            </a:r>
            <a:r>
              <a:rPr lang="et-EE" dirty="0" err="1">
                <a:solidFill>
                  <a:srgbClr val="000000"/>
                </a:solidFill>
                <a:latin typeface="Times New Roman"/>
                <a:ea typeface="Times New Roman"/>
              </a:rPr>
              <a:t>Effects</a:t>
            </a:r>
            <a:r>
              <a:rPr lang="et-EE" dirty="0">
                <a:solidFill>
                  <a:srgbClr val="000000"/>
                </a:solidFill>
                <a:latin typeface="Times New Roman"/>
                <a:ea typeface="Times New Roman"/>
              </a:rPr>
              <a:t> on CPR </a:t>
            </a:r>
            <a:r>
              <a:rPr lang="et-EE" dirty="0" err="1">
                <a:solidFill>
                  <a:srgbClr val="000000"/>
                </a:solidFill>
                <a:latin typeface="Times New Roman"/>
                <a:ea typeface="Times New Roman"/>
              </a:rPr>
              <a:t>Knowledge</a:t>
            </a:r>
            <a:r>
              <a:rPr lang="et-EE" dirty="0">
                <a:solidFill>
                  <a:srgbClr val="000000"/>
                </a:solidFill>
                <a:latin typeface="Times New Roman"/>
                <a:ea typeface="Times New Roman"/>
              </a:rPr>
              <a:t>, </a:t>
            </a:r>
            <a:r>
              <a:rPr lang="et-EE" dirty="0" err="1">
                <a:solidFill>
                  <a:srgbClr val="000000"/>
                </a:solidFill>
                <a:latin typeface="Times New Roman"/>
                <a:ea typeface="Times New Roman"/>
              </a:rPr>
              <a:t>Skills</a:t>
            </a:r>
            <a:r>
              <a:rPr lang="et-EE" dirty="0">
                <a:solidFill>
                  <a:srgbClr val="000000"/>
                </a:solidFill>
                <a:latin typeface="Times New Roman"/>
                <a:ea typeface="Times New Roman"/>
              </a:rPr>
              <a:t>, </a:t>
            </a:r>
            <a:r>
              <a:rPr lang="et-EE" dirty="0" err="1">
                <a:solidFill>
                  <a:srgbClr val="000000"/>
                </a:solidFill>
                <a:latin typeface="Times New Roman"/>
                <a:ea typeface="Times New Roman"/>
              </a:rPr>
              <a:t>Acquisition</a:t>
            </a:r>
            <a:r>
              <a:rPr lang="et-EE" dirty="0">
                <a:solidFill>
                  <a:srgbClr val="000000"/>
                </a:solidFill>
                <a:latin typeface="Times New Roman"/>
                <a:ea typeface="Times New Roman"/>
              </a:rPr>
              <a:t>, and </a:t>
            </a:r>
            <a:r>
              <a:rPr lang="et-EE" dirty="0" err="1">
                <a:solidFill>
                  <a:srgbClr val="000000"/>
                </a:solidFill>
                <a:latin typeface="Times New Roman"/>
                <a:ea typeface="Times New Roman"/>
              </a:rPr>
              <a:t>Retention</a:t>
            </a:r>
            <a:r>
              <a:rPr lang="et-EE" dirty="0">
                <a:solidFill>
                  <a:srgbClr val="000000"/>
                </a:solidFill>
                <a:latin typeface="Times New Roman"/>
                <a:ea typeface="Times New Roman"/>
              </a:rPr>
              <a:t> </a:t>
            </a:r>
            <a:r>
              <a:rPr lang="et-EE" dirty="0" err="1">
                <a:solidFill>
                  <a:srgbClr val="000000"/>
                </a:solidFill>
                <a:latin typeface="Times New Roman"/>
                <a:ea typeface="Times New Roman"/>
              </a:rPr>
              <a:t>in</a:t>
            </a:r>
            <a:r>
              <a:rPr lang="et-EE" dirty="0">
                <a:solidFill>
                  <a:srgbClr val="000000"/>
                </a:solidFill>
                <a:latin typeface="Times New Roman"/>
                <a:ea typeface="Times New Roman"/>
              </a:rPr>
              <a:t> </a:t>
            </a:r>
            <a:r>
              <a:rPr lang="et-EE" dirty="0" err="1">
                <a:solidFill>
                  <a:srgbClr val="000000"/>
                </a:solidFill>
                <a:latin typeface="Times New Roman"/>
                <a:ea typeface="Times New Roman"/>
              </a:rPr>
              <a:t>Nursing</a:t>
            </a:r>
            <a:r>
              <a:rPr lang="et-EE" dirty="0">
                <a:solidFill>
                  <a:srgbClr val="000000"/>
                </a:solidFill>
                <a:latin typeface="Times New Roman"/>
                <a:ea typeface="Times New Roman"/>
              </a:rPr>
              <a:t> </a:t>
            </a:r>
            <a:r>
              <a:rPr lang="et-EE" dirty="0" err="1">
                <a:solidFill>
                  <a:srgbClr val="000000"/>
                </a:solidFill>
                <a:latin typeface="Times New Roman"/>
                <a:ea typeface="Times New Roman"/>
              </a:rPr>
              <a:t>Students</a:t>
            </a:r>
            <a:r>
              <a:rPr lang="et-EE" dirty="0">
                <a:solidFill>
                  <a:srgbClr val="000000"/>
                </a:solidFill>
                <a:latin typeface="Times New Roman"/>
                <a:ea typeface="Times New Roman"/>
              </a:rPr>
              <a:t>. </a:t>
            </a:r>
            <a:r>
              <a:rPr lang="et-EE" i="1" dirty="0" err="1">
                <a:solidFill>
                  <a:srgbClr val="000000"/>
                </a:solidFill>
                <a:latin typeface="Times New Roman"/>
                <a:ea typeface="Times New Roman"/>
              </a:rPr>
              <a:t>Worldviews</a:t>
            </a:r>
            <a:r>
              <a:rPr lang="et-EE" i="1" dirty="0">
                <a:solidFill>
                  <a:srgbClr val="000000"/>
                </a:solidFill>
                <a:latin typeface="Times New Roman"/>
                <a:ea typeface="Times New Roman"/>
              </a:rPr>
              <a:t> on </a:t>
            </a:r>
            <a:r>
              <a:rPr lang="et-EE" i="1" dirty="0" err="1">
                <a:solidFill>
                  <a:srgbClr val="000000"/>
                </a:solidFill>
                <a:latin typeface="Times New Roman"/>
                <a:ea typeface="Times New Roman"/>
              </a:rPr>
              <a:t>Evidence-Based</a:t>
            </a:r>
            <a:r>
              <a:rPr lang="et-EE" i="1" dirty="0">
                <a:solidFill>
                  <a:srgbClr val="000000"/>
                </a:solidFill>
                <a:latin typeface="Times New Roman"/>
                <a:ea typeface="Times New Roman"/>
              </a:rPr>
              <a:t> </a:t>
            </a:r>
            <a:r>
              <a:rPr lang="et-EE" i="1" dirty="0" err="1">
                <a:solidFill>
                  <a:srgbClr val="000000"/>
                </a:solidFill>
                <a:latin typeface="Times New Roman"/>
                <a:ea typeface="Times New Roman"/>
              </a:rPr>
              <a:t>Nursing</a:t>
            </a:r>
            <a:r>
              <a:rPr lang="et-EE" i="1" dirty="0">
                <a:solidFill>
                  <a:srgbClr val="000000"/>
                </a:solidFill>
                <a:latin typeface="Times New Roman"/>
                <a:ea typeface="Times New Roman"/>
              </a:rPr>
              <a:t>, </a:t>
            </a:r>
            <a:r>
              <a:rPr lang="et-EE" dirty="0">
                <a:solidFill>
                  <a:srgbClr val="000000"/>
                </a:solidFill>
                <a:latin typeface="Times New Roman"/>
                <a:ea typeface="Times New Roman"/>
              </a:rPr>
              <a:t>11(6), 394-400.</a:t>
            </a:r>
            <a:endParaRPr lang="et-EE" sz="2800" dirty="0">
              <a:solidFill>
                <a:srgbClr val="000000"/>
              </a:solidFill>
              <a:latin typeface="Arial"/>
              <a:ea typeface="Arial"/>
            </a:endParaRPr>
          </a:p>
          <a:p>
            <a:pPr algn="just">
              <a:lnSpc>
                <a:spcPct val="150000"/>
              </a:lnSpc>
              <a:spcBef>
                <a:spcPts val="1000"/>
              </a:spcBef>
              <a:spcAft>
                <a:spcPts val="1000"/>
              </a:spcAft>
            </a:pPr>
            <a:r>
              <a:rPr lang="et-EE" b="1" dirty="0" err="1">
                <a:solidFill>
                  <a:srgbClr val="000000"/>
                </a:solidFill>
                <a:latin typeface="Times New Roman"/>
                <a:ea typeface="Times New Roman"/>
              </a:rPr>
              <a:t>Curl</a:t>
            </a:r>
            <a:r>
              <a:rPr lang="et-EE" b="1" dirty="0">
                <a:solidFill>
                  <a:srgbClr val="000000"/>
                </a:solidFill>
                <a:latin typeface="Times New Roman"/>
                <a:ea typeface="Times New Roman"/>
              </a:rPr>
              <a:t>, E. D., Smith, S., </a:t>
            </a:r>
            <a:r>
              <a:rPr lang="et-EE" b="1" dirty="0" err="1">
                <a:solidFill>
                  <a:srgbClr val="000000"/>
                </a:solidFill>
                <a:latin typeface="Times New Roman"/>
                <a:ea typeface="Times New Roman"/>
              </a:rPr>
              <a:t>Chisholm</a:t>
            </a:r>
            <a:r>
              <a:rPr lang="et-EE" b="1" dirty="0">
                <a:solidFill>
                  <a:srgbClr val="000000"/>
                </a:solidFill>
                <a:latin typeface="Times New Roman"/>
                <a:ea typeface="Times New Roman"/>
              </a:rPr>
              <a:t>, L.A.</a:t>
            </a:r>
            <a:r>
              <a:rPr lang="et-EE" dirty="0">
                <a:solidFill>
                  <a:srgbClr val="000000"/>
                </a:solidFill>
                <a:latin typeface="Times New Roman"/>
                <a:ea typeface="Times New Roman"/>
              </a:rPr>
              <a:t> (2016). </a:t>
            </a:r>
            <a:r>
              <a:rPr lang="et-EE" dirty="0" err="1">
                <a:solidFill>
                  <a:srgbClr val="000000"/>
                </a:solidFill>
                <a:latin typeface="Times New Roman"/>
                <a:ea typeface="Times New Roman"/>
              </a:rPr>
              <a:t>Effectiveness</a:t>
            </a:r>
            <a:r>
              <a:rPr lang="et-EE" dirty="0">
                <a:solidFill>
                  <a:srgbClr val="000000"/>
                </a:solidFill>
                <a:latin typeface="Times New Roman"/>
                <a:ea typeface="Times New Roman"/>
              </a:rPr>
              <a:t> </a:t>
            </a:r>
            <a:r>
              <a:rPr lang="et-EE" dirty="0" err="1">
                <a:solidFill>
                  <a:srgbClr val="000000"/>
                </a:solidFill>
                <a:latin typeface="Times New Roman"/>
                <a:ea typeface="Times New Roman"/>
              </a:rPr>
              <a:t>of</a:t>
            </a:r>
            <a:r>
              <a:rPr lang="et-EE" dirty="0">
                <a:solidFill>
                  <a:srgbClr val="000000"/>
                </a:solidFill>
                <a:latin typeface="Times New Roman"/>
                <a:ea typeface="Times New Roman"/>
              </a:rPr>
              <a:t> </a:t>
            </a:r>
            <a:r>
              <a:rPr lang="et-EE" dirty="0" err="1">
                <a:solidFill>
                  <a:srgbClr val="000000"/>
                </a:solidFill>
                <a:latin typeface="Times New Roman"/>
                <a:ea typeface="Times New Roman"/>
              </a:rPr>
              <a:t>Integrated</a:t>
            </a:r>
            <a:r>
              <a:rPr lang="et-EE" dirty="0">
                <a:solidFill>
                  <a:srgbClr val="000000"/>
                </a:solidFill>
                <a:latin typeface="Times New Roman"/>
                <a:ea typeface="Times New Roman"/>
              </a:rPr>
              <a:t> </a:t>
            </a:r>
            <a:r>
              <a:rPr lang="et-EE" dirty="0" err="1">
                <a:solidFill>
                  <a:srgbClr val="000000"/>
                </a:solidFill>
                <a:latin typeface="Times New Roman"/>
                <a:ea typeface="Times New Roman"/>
              </a:rPr>
              <a:t>Simulation</a:t>
            </a:r>
            <a:r>
              <a:rPr lang="et-EE" dirty="0">
                <a:solidFill>
                  <a:srgbClr val="000000"/>
                </a:solidFill>
                <a:latin typeface="Times New Roman"/>
                <a:ea typeface="Times New Roman"/>
              </a:rPr>
              <a:t> and </a:t>
            </a:r>
            <a:r>
              <a:rPr lang="et-EE" dirty="0" err="1">
                <a:solidFill>
                  <a:srgbClr val="000000"/>
                </a:solidFill>
                <a:latin typeface="Times New Roman"/>
                <a:ea typeface="Times New Roman"/>
              </a:rPr>
              <a:t>Clinical</a:t>
            </a:r>
            <a:r>
              <a:rPr lang="et-EE" dirty="0">
                <a:solidFill>
                  <a:srgbClr val="000000"/>
                </a:solidFill>
                <a:latin typeface="Times New Roman"/>
                <a:ea typeface="Times New Roman"/>
              </a:rPr>
              <a:t> </a:t>
            </a:r>
            <a:r>
              <a:rPr lang="et-EE" dirty="0" err="1">
                <a:solidFill>
                  <a:srgbClr val="000000"/>
                </a:solidFill>
                <a:latin typeface="Times New Roman"/>
                <a:ea typeface="Times New Roman"/>
              </a:rPr>
              <a:t>Experiences</a:t>
            </a:r>
            <a:r>
              <a:rPr lang="et-EE" dirty="0">
                <a:solidFill>
                  <a:srgbClr val="000000"/>
                </a:solidFill>
                <a:latin typeface="Times New Roman"/>
                <a:ea typeface="Times New Roman"/>
              </a:rPr>
              <a:t> </a:t>
            </a:r>
            <a:r>
              <a:rPr lang="et-EE" dirty="0" err="1">
                <a:solidFill>
                  <a:srgbClr val="000000"/>
                </a:solidFill>
                <a:latin typeface="Times New Roman"/>
                <a:ea typeface="Times New Roman"/>
              </a:rPr>
              <a:t>Compared</a:t>
            </a:r>
            <a:r>
              <a:rPr lang="et-EE" dirty="0">
                <a:solidFill>
                  <a:srgbClr val="000000"/>
                </a:solidFill>
                <a:latin typeface="Times New Roman"/>
                <a:ea typeface="Times New Roman"/>
              </a:rPr>
              <a:t> </a:t>
            </a:r>
            <a:r>
              <a:rPr lang="et-EE" dirty="0" err="1">
                <a:solidFill>
                  <a:srgbClr val="000000"/>
                </a:solidFill>
                <a:latin typeface="Times New Roman"/>
                <a:ea typeface="Times New Roman"/>
              </a:rPr>
              <a:t>to</a:t>
            </a:r>
            <a:r>
              <a:rPr lang="et-EE" dirty="0">
                <a:solidFill>
                  <a:srgbClr val="000000"/>
                </a:solidFill>
                <a:latin typeface="Times New Roman"/>
                <a:ea typeface="Times New Roman"/>
              </a:rPr>
              <a:t> </a:t>
            </a:r>
            <a:r>
              <a:rPr lang="et-EE" dirty="0" err="1">
                <a:solidFill>
                  <a:srgbClr val="000000"/>
                </a:solidFill>
                <a:latin typeface="Times New Roman"/>
                <a:ea typeface="Times New Roman"/>
              </a:rPr>
              <a:t>Traditional</a:t>
            </a:r>
            <a:r>
              <a:rPr lang="et-EE" dirty="0">
                <a:solidFill>
                  <a:srgbClr val="000000"/>
                </a:solidFill>
                <a:latin typeface="Times New Roman"/>
                <a:ea typeface="Times New Roman"/>
              </a:rPr>
              <a:t> </a:t>
            </a:r>
            <a:r>
              <a:rPr lang="et-EE" dirty="0" err="1">
                <a:solidFill>
                  <a:srgbClr val="000000"/>
                </a:solidFill>
                <a:latin typeface="Times New Roman"/>
                <a:ea typeface="Times New Roman"/>
              </a:rPr>
              <a:t>Clinical</a:t>
            </a:r>
            <a:r>
              <a:rPr lang="et-EE" dirty="0">
                <a:solidFill>
                  <a:srgbClr val="000000"/>
                </a:solidFill>
                <a:latin typeface="Times New Roman"/>
                <a:ea typeface="Times New Roman"/>
              </a:rPr>
              <a:t> </a:t>
            </a:r>
            <a:r>
              <a:rPr lang="et-EE" dirty="0" err="1">
                <a:solidFill>
                  <a:srgbClr val="000000"/>
                </a:solidFill>
                <a:latin typeface="Times New Roman"/>
                <a:ea typeface="Times New Roman"/>
              </a:rPr>
              <a:t>Experiences</a:t>
            </a:r>
            <a:r>
              <a:rPr lang="et-EE" dirty="0">
                <a:solidFill>
                  <a:srgbClr val="000000"/>
                </a:solidFill>
                <a:latin typeface="Times New Roman"/>
                <a:ea typeface="Times New Roman"/>
              </a:rPr>
              <a:t> </a:t>
            </a:r>
            <a:r>
              <a:rPr lang="et-EE" dirty="0" err="1">
                <a:solidFill>
                  <a:srgbClr val="000000"/>
                </a:solidFill>
                <a:latin typeface="Times New Roman"/>
                <a:ea typeface="Times New Roman"/>
              </a:rPr>
              <a:t>for</a:t>
            </a:r>
            <a:r>
              <a:rPr lang="et-EE" dirty="0">
                <a:solidFill>
                  <a:srgbClr val="000000"/>
                </a:solidFill>
                <a:latin typeface="Times New Roman"/>
                <a:ea typeface="Times New Roman"/>
              </a:rPr>
              <a:t> </a:t>
            </a:r>
            <a:r>
              <a:rPr lang="et-EE" dirty="0" err="1">
                <a:solidFill>
                  <a:srgbClr val="000000"/>
                </a:solidFill>
                <a:latin typeface="Times New Roman"/>
                <a:ea typeface="Times New Roman"/>
              </a:rPr>
              <a:t>Nursing</a:t>
            </a:r>
            <a:r>
              <a:rPr lang="et-EE" dirty="0">
                <a:solidFill>
                  <a:srgbClr val="000000"/>
                </a:solidFill>
                <a:latin typeface="Times New Roman"/>
                <a:ea typeface="Times New Roman"/>
              </a:rPr>
              <a:t> </a:t>
            </a:r>
            <a:r>
              <a:rPr lang="et-EE" dirty="0" err="1">
                <a:solidFill>
                  <a:srgbClr val="000000"/>
                </a:solidFill>
                <a:latin typeface="Times New Roman"/>
                <a:ea typeface="Times New Roman"/>
              </a:rPr>
              <a:t>Students</a:t>
            </a:r>
            <a:r>
              <a:rPr lang="et-EE" dirty="0">
                <a:solidFill>
                  <a:srgbClr val="000000"/>
                </a:solidFill>
                <a:latin typeface="Times New Roman"/>
                <a:ea typeface="Times New Roman"/>
              </a:rPr>
              <a:t>.</a:t>
            </a:r>
            <a:r>
              <a:rPr lang="et-EE" i="1" dirty="0">
                <a:solidFill>
                  <a:srgbClr val="000000"/>
                </a:solidFill>
                <a:latin typeface="Times New Roman"/>
                <a:ea typeface="Times New Roman"/>
              </a:rPr>
              <a:t> </a:t>
            </a:r>
            <a:r>
              <a:rPr lang="et-EE" i="1" dirty="0" err="1">
                <a:solidFill>
                  <a:srgbClr val="000000"/>
                </a:solidFill>
                <a:latin typeface="Times New Roman"/>
                <a:ea typeface="Times New Roman"/>
              </a:rPr>
              <a:t>National</a:t>
            </a:r>
            <a:r>
              <a:rPr lang="et-EE" i="1" dirty="0">
                <a:solidFill>
                  <a:srgbClr val="000000"/>
                </a:solidFill>
                <a:latin typeface="Times New Roman"/>
                <a:ea typeface="Times New Roman"/>
              </a:rPr>
              <a:t> </a:t>
            </a:r>
            <a:r>
              <a:rPr lang="et-EE" i="1" dirty="0" err="1">
                <a:solidFill>
                  <a:srgbClr val="000000"/>
                </a:solidFill>
                <a:latin typeface="Times New Roman"/>
                <a:ea typeface="Times New Roman"/>
              </a:rPr>
              <a:t>League</a:t>
            </a:r>
            <a:r>
              <a:rPr lang="et-EE" i="1" dirty="0">
                <a:solidFill>
                  <a:srgbClr val="000000"/>
                </a:solidFill>
                <a:latin typeface="Times New Roman"/>
                <a:ea typeface="Times New Roman"/>
              </a:rPr>
              <a:t> </a:t>
            </a:r>
            <a:r>
              <a:rPr lang="et-EE" i="1" dirty="0" err="1">
                <a:solidFill>
                  <a:srgbClr val="000000"/>
                </a:solidFill>
                <a:latin typeface="Times New Roman"/>
                <a:ea typeface="Times New Roman"/>
              </a:rPr>
              <a:t>of</a:t>
            </a:r>
            <a:r>
              <a:rPr lang="et-EE" i="1" dirty="0">
                <a:solidFill>
                  <a:srgbClr val="000000"/>
                </a:solidFill>
                <a:latin typeface="Times New Roman"/>
                <a:ea typeface="Times New Roman"/>
              </a:rPr>
              <a:t> </a:t>
            </a:r>
            <a:r>
              <a:rPr lang="et-EE" i="1" dirty="0" err="1">
                <a:solidFill>
                  <a:srgbClr val="000000"/>
                </a:solidFill>
                <a:latin typeface="Times New Roman"/>
                <a:ea typeface="Times New Roman"/>
              </a:rPr>
              <a:t>Nursing</a:t>
            </a:r>
            <a:r>
              <a:rPr lang="et-EE" i="1" dirty="0">
                <a:solidFill>
                  <a:srgbClr val="000000"/>
                </a:solidFill>
                <a:latin typeface="Times New Roman"/>
                <a:ea typeface="Times New Roman"/>
              </a:rPr>
              <a:t>,</a:t>
            </a:r>
            <a:r>
              <a:rPr lang="et-EE" dirty="0">
                <a:solidFill>
                  <a:srgbClr val="000000"/>
                </a:solidFill>
                <a:latin typeface="Times New Roman"/>
                <a:ea typeface="Times New Roman"/>
              </a:rPr>
              <a:t> 37(2), 72-77.</a:t>
            </a:r>
            <a:endParaRPr lang="et-EE" sz="2800" dirty="0">
              <a:solidFill>
                <a:srgbClr val="000000"/>
              </a:solidFill>
              <a:latin typeface="Arial"/>
              <a:ea typeface="Arial"/>
            </a:endParaRPr>
          </a:p>
          <a:p>
            <a:pPr algn="just">
              <a:lnSpc>
                <a:spcPct val="150000"/>
              </a:lnSpc>
              <a:spcBef>
                <a:spcPts val="1000"/>
              </a:spcBef>
              <a:spcAft>
                <a:spcPts val="0"/>
              </a:spcAft>
            </a:pPr>
            <a:r>
              <a:rPr lang="et-EE" b="1" dirty="0" err="1">
                <a:solidFill>
                  <a:srgbClr val="000000"/>
                </a:solidFill>
                <a:latin typeface="Times New Roman"/>
                <a:ea typeface="Times New Roman"/>
              </a:rPr>
              <a:t>Omer</a:t>
            </a:r>
            <a:r>
              <a:rPr lang="et-EE" b="1" dirty="0">
                <a:solidFill>
                  <a:srgbClr val="000000"/>
                </a:solidFill>
                <a:latin typeface="Times New Roman"/>
                <a:ea typeface="Times New Roman"/>
              </a:rPr>
              <a:t>, T.</a:t>
            </a:r>
            <a:r>
              <a:rPr lang="et-EE" dirty="0">
                <a:solidFill>
                  <a:srgbClr val="000000"/>
                </a:solidFill>
                <a:latin typeface="Times New Roman"/>
                <a:ea typeface="Times New Roman"/>
              </a:rPr>
              <a:t> (2016). </a:t>
            </a:r>
            <a:r>
              <a:rPr lang="et-EE" dirty="0" err="1">
                <a:solidFill>
                  <a:srgbClr val="000000"/>
                </a:solidFill>
                <a:latin typeface="Times New Roman"/>
                <a:ea typeface="Times New Roman"/>
              </a:rPr>
              <a:t>Nursing</a:t>
            </a:r>
            <a:r>
              <a:rPr lang="et-EE" dirty="0">
                <a:solidFill>
                  <a:srgbClr val="000000"/>
                </a:solidFill>
                <a:latin typeface="Times New Roman"/>
                <a:ea typeface="Times New Roman"/>
              </a:rPr>
              <a:t> </a:t>
            </a:r>
            <a:r>
              <a:rPr lang="et-EE" dirty="0" err="1">
                <a:solidFill>
                  <a:srgbClr val="000000"/>
                </a:solidFill>
                <a:latin typeface="Times New Roman"/>
                <a:ea typeface="Times New Roman"/>
              </a:rPr>
              <a:t>Students</a:t>
            </a:r>
            <a:r>
              <a:rPr lang="et-EE" dirty="0">
                <a:solidFill>
                  <a:srgbClr val="000000"/>
                </a:solidFill>
                <a:latin typeface="Times New Roman"/>
                <a:ea typeface="Times New Roman"/>
              </a:rPr>
              <a:t>’ </a:t>
            </a:r>
            <a:r>
              <a:rPr lang="et-EE" dirty="0" err="1">
                <a:solidFill>
                  <a:srgbClr val="000000"/>
                </a:solidFill>
                <a:latin typeface="Times New Roman"/>
                <a:ea typeface="Times New Roman"/>
              </a:rPr>
              <a:t>Perceptions</a:t>
            </a:r>
            <a:r>
              <a:rPr lang="et-EE" dirty="0">
                <a:solidFill>
                  <a:srgbClr val="000000"/>
                </a:solidFill>
                <a:latin typeface="Times New Roman"/>
                <a:ea typeface="Times New Roman"/>
              </a:rPr>
              <a:t> </a:t>
            </a:r>
            <a:r>
              <a:rPr lang="et-EE" dirty="0" err="1">
                <a:solidFill>
                  <a:srgbClr val="000000"/>
                </a:solidFill>
                <a:latin typeface="Times New Roman"/>
                <a:ea typeface="Times New Roman"/>
              </a:rPr>
              <a:t>of</a:t>
            </a:r>
            <a:r>
              <a:rPr lang="et-EE" dirty="0">
                <a:solidFill>
                  <a:srgbClr val="000000"/>
                </a:solidFill>
                <a:latin typeface="Times New Roman"/>
                <a:ea typeface="Times New Roman"/>
              </a:rPr>
              <a:t> </a:t>
            </a:r>
            <a:r>
              <a:rPr lang="et-EE" dirty="0" err="1">
                <a:solidFill>
                  <a:srgbClr val="000000"/>
                </a:solidFill>
                <a:latin typeface="Times New Roman"/>
                <a:ea typeface="Times New Roman"/>
              </a:rPr>
              <a:t>Satisfaction</a:t>
            </a:r>
            <a:r>
              <a:rPr lang="et-EE" dirty="0">
                <a:solidFill>
                  <a:srgbClr val="000000"/>
                </a:solidFill>
                <a:latin typeface="Times New Roman"/>
                <a:ea typeface="Times New Roman"/>
              </a:rPr>
              <a:t> and </a:t>
            </a:r>
            <a:r>
              <a:rPr lang="et-EE" dirty="0" err="1">
                <a:solidFill>
                  <a:srgbClr val="000000"/>
                </a:solidFill>
                <a:latin typeface="Times New Roman"/>
                <a:ea typeface="Times New Roman"/>
              </a:rPr>
              <a:t>Self-Confidence</a:t>
            </a:r>
            <a:r>
              <a:rPr lang="et-EE" dirty="0">
                <a:solidFill>
                  <a:srgbClr val="000000"/>
                </a:solidFill>
                <a:latin typeface="Times New Roman"/>
                <a:ea typeface="Times New Roman"/>
              </a:rPr>
              <a:t> </a:t>
            </a:r>
            <a:r>
              <a:rPr lang="et-EE" dirty="0" err="1">
                <a:solidFill>
                  <a:srgbClr val="000000"/>
                </a:solidFill>
                <a:latin typeface="Times New Roman"/>
                <a:ea typeface="Times New Roman"/>
              </a:rPr>
              <a:t>with</a:t>
            </a:r>
            <a:r>
              <a:rPr lang="et-EE" dirty="0">
                <a:solidFill>
                  <a:srgbClr val="000000"/>
                </a:solidFill>
                <a:latin typeface="Times New Roman"/>
                <a:ea typeface="Times New Roman"/>
              </a:rPr>
              <a:t> </a:t>
            </a:r>
            <a:r>
              <a:rPr lang="et-EE" dirty="0" err="1">
                <a:solidFill>
                  <a:srgbClr val="000000"/>
                </a:solidFill>
                <a:latin typeface="Times New Roman"/>
                <a:ea typeface="Times New Roman"/>
              </a:rPr>
              <a:t>Clinical</a:t>
            </a:r>
            <a:r>
              <a:rPr lang="et-EE" dirty="0">
                <a:solidFill>
                  <a:srgbClr val="000000"/>
                </a:solidFill>
                <a:latin typeface="Times New Roman"/>
                <a:ea typeface="Times New Roman"/>
              </a:rPr>
              <a:t> </a:t>
            </a:r>
            <a:r>
              <a:rPr lang="et-EE" dirty="0" err="1">
                <a:solidFill>
                  <a:srgbClr val="000000"/>
                </a:solidFill>
                <a:latin typeface="Times New Roman"/>
                <a:ea typeface="Times New Roman"/>
              </a:rPr>
              <a:t>Simulation</a:t>
            </a:r>
            <a:r>
              <a:rPr lang="et-EE" dirty="0">
                <a:solidFill>
                  <a:srgbClr val="000000"/>
                </a:solidFill>
                <a:latin typeface="Times New Roman"/>
                <a:ea typeface="Times New Roman"/>
              </a:rPr>
              <a:t> </a:t>
            </a:r>
            <a:r>
              <a:rPr lang="et-EE" dirty="0" err="1">
                <a:solidFill>
                  <a:srgbClr val="000000"/>
                </a:solidFill>
                <a:latin typeface="Times New Roman"/>
                <a:ea typeface="Times New Roman"/>
              </a:rPr>
              <a:t>Experience</a:t>
            </a:r>
            <a:r>
              <a:rPr lang="et-EE" dirty="0">
                <a:solidFill>
                  <a:srgbClr val="000000"/>
                </a:solidFill>
                <a:latin typeface="Times New Roman"/>
                <a:ea typeface="Times New Roman"/>
              </a:rPr>
              <a:t>. </a:t>
            </a:r>
            <a:r>
              <a:rPr lang="et-EE" i="1" dirty="0" err="1">
                <a:solidFill>
                  <a:srgbClr val="000000"/>
                </a:solidFill>
                <a:latin typeface="Times New Roman"/>
                <a:ea typeface="Times New Roman"/>
              </a:rPr>
              <a:t>Journal</a:t>
            </a:r>
            <a:r>
              <a:rPr lang="et-EE" i="1" dirty="0">
                <a:solidFill>
                  <a:srgbClr val="000000"/>
                </a:solidFill>
                <a:latin typeface="Times New Roman"/>
                <a:ea typeface="Times New Roman"/>
              </a:rPr>
              <a:t> </a:t>
            </a:r>
            <a:r>
              <a:rPr lang="et-EE" i="1" dirty="0" err="1">
                <a:solidFill>
                  <a:srgbClr val="000000"/>
                </a:solidFill>
                <a:latin typeface="Times New Roman"/>
                <a:ea typeface="Times New Roman"/>
              </a:rPr>
              <a:t>of</a:t>
            </a:r>
            <a:r>
              <a:rPr lang="et-EE" i="1" dirty="0">
                <a:solidFill>
                  <a:srgbClr val="000000"/>
                </a:solidFill>
                <a:latin typeface="Times New Roman"/>
                <a:ea typeface="Times New Roman"/>
              </a:rPr>
              <a:t> </a:t>
            </a:r>
            <a:r>
              <a:rPr lang="et-EE" i="1" dirty="0" err="1">
                <a:solidFill>
                  <a:srgbClr val="000000"/>
                </a:solidFill>
                <a:latin typeface="Times New Roman"/>
                <a:ea typeface="Times New Roman"/>
              </a:rPr>
              <a:t>Education</a:t>
            </a:r>
            <a:r>
              <a:rPr lang="et-EE" i="1" dirty="0">
                <a:solidFill>
                  <a:srgbClr val="000000"/>
                </a:solidFill>
                <a:latin typeface="Times New Roman"/>
                <a:ea typeface="Times New Roman"/>
              </a:rPr>
              <a:t> and </a:t>
            </a:r>
            <a:r>
              <a:rPr lang="et-EE" i="1" dirty="0" err="1">
                <a:solidFill>
                  <a:srgbClr val="000000"/>
                </a:solidFill>
                <a:latin typeface="Times New Roman"/>
                <a:ea typeface="Times New Roman"/>
              </a:rPr>
              <a:t>Practice</a:t>
            </a:r>
            <a:r>
              <a:rPr lang="et-EE" i="1" dirty="0">
                <a:solidFill>
                  <a:srgbClr val="000000"/>
                </a:solidFill>
                <a:latin typeface="Times New Roman"/>
                <a:ea typeface="Times New Roman"/>
              </a:rPr>
              <a:t>, </a:t>
            </a:r>
            <a:r>
              <a:rPr lang="et-EE" dirty="0">
                <a:solidFill>
                  <a:srgbClr val="000000"/>
                </a:solidFill>
                <a:latin typeface="Times New Roman"/>
                <a:ea typeface="Times New Roman"/>
              </a:rPr>
              <a:t>7(5), 131-138.</a:t>
            </a:r>
            <a:endParaRPr lang="et-EE" sz="2800" dirty="0">
              <a:solidFill>
                <a:srgbClr val="000000"/>
              </a:solidFill>
              <a:latin typeface="Arial"/>
              <a:ea typeface="Arial"/>
            </a:endParaRPr>
          </a:p>
          <a:p>
            <a:endParaRPr lang="et-EE" dirty="0"/>
          </a:p>
        </p:txBody>
      </p:sp>
    </p:spTree>
    <p:extLst>
      <p:ext uri="{BB962C8B-B14F-4D97-AF65-F5344CB8AC3E}">
        <p14:creationId xmlns:p14="http://schemas.microsoft.com/office/powerpoint/2010/main" val="34487591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normAutofit fontScale="90000"/>
          </a:bodyPr>
          <a:lstStyle/>
          <a:p>
            <a:br>
              <a:rPr lang="et-EE" dirty="0"/>
            </a:br>
            <a:br>
              <a:rPr lang="et-EE" dirty="0"/>
            </a:br>
            <a:r>
              <a:rPr lang="et-EE" dirty="0"/>
              <a:t>Uurimistöö eesmärk ja uurimisülesanded </a:t>
            </a:r>
            <a:br>
              <a:rPr lang="et-EE" dirty="0"/>
            </a:br>
            <a:br>
              <a:rPr lang="et-EE" dirty="0"/>
            </a:br>
            <a:endParaRPr lang="et-EE" dirty="0"/>
          </a:p>
        </p:txBody>
      </p:sp>
      <p:sp>
        <p:nvSpPr>
          <p:cNvPr id="3" name="Sisu kohatäide 2"/>
          <p:cNvSpPr>
            <a:spLocks noGrp="1"/>
          </p:cNvSpPr>
          <p:nvPr>
            <p:ph idx="1"/>
          </p:nvPr>
        </p:nvSpPr>
        <p:spPr/>
        <p:txBody>
          <a:bodyPr>
            <a:normAutofit fontScale="85000" lnSpcReduction="20000"/>
          </a:bodyPr>
          <a:lstStyle/>
          <a:p>
            <a:r>
              <a:rPr lang="et-EE" b="1" dirty="0"/>
              <a:t>Uurimistöö eesmärk </a:t>
            </a:r>
          </a:p>
          <a:p>
            <a:pPr marL="0" indent="0">
              <a:buNone/>
            </a:pPr>
            <a:r>
              <a:rPr lang="et-EE" dirty="0"/>
              <a:t>Kirjeldada üliõpilaste oskuste/õpiväljundite omandamist simulatsioonõppes.</a:t>
            </a:r>
          </a:p>
          <a:p>
            <a:pPr marL="0" indent="0">
              <a:buNone/>
            </a:pPr>
            <a:endParaRPr lang="et-EE" dirty="0"/>
          </a:p>
          <a:p>
            <a:r>
              <a:rPr lang="et-EE" b="1" dirty="0"/>
              <a:t>Uurimisülesanded </a:t>
            </a:r>
          </a:p>
          <a:p>
            <a:pPr marL="0" indent="0">
              <a:buNone/>
            </a:pPr>
            <a:r>
              <a:rPr lang="et-EE" dirty="0"/>
              <a:t>Kirjeldada </a:t>
            </a:r>
            <a:r>
              <a:rPr lang="et-EE" dirty="0" err="1"/>
              <a:t>ämmaemanduse</a:t>
            </a:r>
            <a:r>
              <a:rPr lang="et-EE" dirty="0"/>
              <a:t> üliõpilaste kogemusi simulatsioonõppes.</a:t>
            </a:r>
          </a:p>
          <a:p>
            <a:pPr marL="0" indent="0">
              <a:buNone/>
            </a:pPr>
            <a:endParaRPr lang="et-EE" dirty="0"/>
          </a:p>
          <a:p>
            <a:pPr marL="0" indent="0">
              <a:buNone/>
            </a:pPr>
            <a:r>
              <a:rPr lang="et-EE" dirty="0"/>
              <a:t>Kirjeldada  </a:t>
            </a:r>
            <a:r>
              <a:rPr lang="et-EE" dirty="0" err="1"/>
              <a:t>ämmaemanduse</a:t>
            </a:r>
            <a:r>
              <a:rPr lang="et-EE" dirty="0"/>
              <a:t> üliõpilaste hinnangut õpiväljundite saavutamisele ja täitmisele simulatsioonõppes.</a:t>
            </a:r>
          </a:p>
          <a:p>
            <a:endParaRPr lang="et-EE" dirty="0"/>
          </a:p>
        </p:txBody>
      </p:sp>
    </p:spTree>
    <p:extLst>
      <p:ext uri="{BB962C8B-B14F-4D97-AF65-F5344CB8AC3E}">
        <p14:creationId xmlns:p14="http://schemas.microsoft.com/office/powerpoint/2010/main" val="37795903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t-EE" dirty="0"/>
              <a:t>Uurimistöö metoodika </a:t>
            </a:r>
          </a:p>
        </p:txBody>
      </p:sp>
      <p:sp>
        <p:nvSpPr>
          <p:cNvPr id="3" name="Sisu kohatäide 2"/>
          <p:cNvSpPr>
            <a:spLocks noGrp="1"/>
          </p:cNvSpPr>
          <p:nvPr>
            <p:ph idx="1"/>
          </p:nvPr>
        </p:nvSpPr>
        <p:spPr/>
        <p:txBody>
          <a:bodyPr/>
          <a:lstStyle/>
          <a:p>
            <a:pPr marL="0" indent="0">
              <a:buNone/>
            </a:pPr>
            <a:endParaRPr lang="fi-FI" dirty="0"/>
          </a:p>
          <a:p>
            <a:r>
              <a:rPr lang="et-EE" dirty="0"/>
              <a:t>U</a:t>
            </a:r>
            <a:r>
              <a:rPr lang="fi-FI" dirty="0" err="1"/>
              <a:t>urimistöö</a:t>
            </a:r>
            <a:r>
              <a:rPr lang="fi-FI" dirty="0"/>
              <a:t> on </a:t>
            </a:r>
            <a:r>
              <a:rPr lang="fi-FI" dirty="0" err="1"/>
              <a:t>empiiriline</a:t>
            </a:r>
            <a:r>
              <a:rPr lang="fi-FI" dirty="0"/>
              <a:t>, </a:t>
            </a:r>
            <a:r>
              <a:rPr lang="fi-FI" dirty="0" err="1"/>
              <a:t>kirjeldav</a:t>
            </a:r>
            <a:r>
              <a:rPr lang="fi-FI" dirty="0"/>
              <a:t> ja </a:t>
            </a:r>
            <a:r>
              <a:rPr lang="fi-FI" dirty="0" err="1"/>
              <a:t>kvalitatiivne</a:t>
            </a:r>
            <a:r>
              <a:rPr lang="fi-FI" dirty="0"/>
              <a:t>.</a:t>
            </a:r>
          </a:p>
          <a:p>
            <a:r>
              <a:rPr lang="et-EE" dirty="0"/>
              <a:t>Andmed koguti poolstruktureeritud intervjuuga 18.-19.10.2017.</a:t>
            </a:r>
          </a:p>
          <a:p>
            <a:r>
              <a:rPr lang="et-EE" dirty="0"/>
              <a:t>9 intervjuud, 3 intervjueerijat.</a:t>
            </a:r>
          </a:p>
          <a:p>
            <a:r>
              <a:rPr lang="et-EE" dirty="0"/>
              <a:t>Andmed analüüsiti induktiivse sisuanalüüsi </a:t>
            </a:r>
            <a:r>
              <a:rPr lang="et-EE"/>
              <a:t>meetodil veebruar-juuni 2018.</a:t>
            </a:r>
            <a:endParaRPr lang="et-EE" dirty="0"/>
          </a:p>
          <a:p>
            <a:endParaRPr lang="et-EE" dirty="0"/>
          </a:p>
        </p:txBody>
      </p:sp>
    </p:spTree>
    <p:extLst>
      <p:ext uri="{BB962C8B-B14F-4D97-AF65-F5344CB8AC3E}">
        <p14:creationId xmlns:p14="http://schemas.microsoft.com/office/powerpoint/2010/main" val="38462306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a:xfrm>
            <a:off x="457200" y="116632"/>
            <a:ext cx="8229600" cy="1152128"/>
          </a:xfrm>
        </p:spPr>
        <p:txBody>
          <a:bodyPr>
            <a:normAutofit/>
          </a:bodyPr>
          <a:lstStyle/>
          <a:p>
            <a:r>
              <a:rPr lang="et-EE" dirty="0"/>
              <a:t>Tulemused</a:t>
            </a:r>
          </a:p>
        </p:txBody>
      </p:sp>
      <p:graphicFrame>
        <p:nvGraphicFramePr>
          <p:cNvPr id="4" name="Sisu kohatäide 3"/>
          <p:cNvGraphicFramePr>
            <a:graphicFrameLocks noGrp="1"/>
          </p:cNvGraphicFramePr>
          <p:nvPr>
            <p:ph idx="1"/>
            <p:extLst>
              <p:ext uri="{D42A27DB-BD31-4B8C-83A1-F6EECF244321}">
                <p14:modId xmlns:p14="http://schemas.microsoft.com/office/powerpoint/2010/main" val="1839080308"/>
              </p:ext>
            </p:extLst>
          </p:nvPr>
        </p:nvGraphicFramePr>
        <p:xfrm>
          <a:off x="179512" y="1340769"/>
          <a:ext cx="8784975" cy="5424892"/>
        </p:xfrm>
        <a:graphic>
          <a:graphicData uri="http://schemas.openxmlformats.org/drawingml/2006/table">
            <a:tbl>
              <a:tblPr firstRow="1" firstCol="1" bandRow="1"/>
              <a:tblGrid>
                <a:gridCol w="3743164">
                  <a:extLst>
                    <a:ext uri="{9D8B030D-6E8A-4147-A177-3AD203B41FA5}">
                      <a16:colId xmlns:a16="http://schemas.microsoft.com/office/drawing/2014/main" val="20000"/>
                    </a:ext>
                  </a:extLst>
                </a:gridCol>
                <a:gridCol w="2597297">
                  <a:extLst>
                    <a:ext uri="{9D8B030D-6E8A-4147-A177-3AD203B41FA5}">
                      <a16:colId xmlns:a16="http://schemas.microsoft.com/office/drawing/2014/main" val="20001"/>
                    </a:ext>
                  </a:extLst>
                </a:gridCol>
                <a:gridCol w="2444514">
                  <a:extLst>
                    <a:ext uri="{9D8B030D-6E8A-4147-A177-3AD203B41FA5}">
                      <a16:colId xmlns:a16="http://schemas.microsoft.com/office/drawing/2014/main" val="20002"/>
                    </a:ext>
                  </a:extLst>
                </a:gridCol>
              </a:tblGrid>
              <a:tr h="331018">
                <a:tc>
                  <a:txBody>
                    <a:bodyPr/>
                    <a:lstStyle/>
                    <a:p>
                      <a:pPr>
                        <a:lnSpc>
                          <a:spcPct val="115000"/>
                        </a:lnSpc>
                        <a:spcAft>
                          <a:spcPts val="0"/>
                        </a:spcAft>
                      </a:pPr>
                      <a:r>
                        <a:rPr lang="et-EE" sz="1600" b="1" dirty="0">
                          <a:effectLst/>
                          <a:latin typeface="Calibri"/>
                          <a:ea typeface="Calibri"/>
                          <a:cs typeface="Times New Roman"/>
                        </a:rPr>
                        <a:t>Alakategooria</a:t>
                      </a:r>
                      <a:endParaRPr lang="et-EE" sz="16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t-EE" sz="1600" b="1">
                          <a:effectLst/>
                          <a:latin typeface="Calibri"/>
                          <a:ea typeface="Calibri"/>
                          <a:cs typeface="Times New Roman"/>
                        </a:rPr>
                        <a:t>Ülakategooria</a:t>
                      </a:r>
                      <a:endParaRPr lang="et-EE" sz="16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t-EE" sz="1600" b="1">
                          <a:effectLst/>
                          <a:latin typeface="Calibri"/>
                          <a:ea typeface="Calibri"/>
                          <a:cs typeface="Times New Roman"/>
                        </a:rPr>
                        <a:t>Peakategooria</a:t>
                      </a:r>
                      <a:endParaRPr lang="et-EE" sz="16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993052">
                <a:tc>
                  <a:txBody>
                    <a:bodyPr/>
                    <a:lstStyle/>
                    <a:p>
                      <a:pPr>
                        <a:lnSpc>
                          <a:spcPct val="115000"/>
                        </a:lnSpc>
                        <a:spcAft>
                          <a:spcPts val="0"/>
                        </a:spcAft>
                      </a:pPr>
                      <a:r>
                        <a:rPr lang="et-EE" sz="1600" dirty="0">
                          <a:effectLst/>
                          <a:latin typeface="Calibri"/>
                          <a:ea typeface="Calibri"/>
                          <a:cs typeface="Times New Roman"/>
                        </a:rPr>
                        <a:t>Koostööga seotud kogemused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t-EE" sz="1600" dirty="0">
                          <a:effectLst/>
                          <a:latin typeface="Calibri"/>
                          <a:ea typeface="Calibri"/>
                          <a:cs typeface="Times New Roman"/>
                        </a:rPr>
                        <a:t>Ämmaemanda professionaalse arenguga seotud kogemused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nSpc>
                          <a:spcPct val="115000"/>
                        </a:lnSpc>
                        <a:spcAft>
                          <a:spcPts val="0"/>
                        </a:spcAft>
                      </a:pPr>
                      <a:r>
                        <a:rPr lang="et-EE" sz="1600">
                          <a:effectLst/>
                          <a:latin typeface="Calibri"/>
                          <a:ea typeface="Calibri"/>
                          <a:cs typeface="Times New Roman"/>
                        </a:rPr>
                        <a:t>Üliõpilaste oskuste ja õpiväljundite omandamine simulatsioonõppes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0001"/>
                  </a:ext>
                </a:extLst>
              </a:tr>
              <a:tr h="331018">
                <a:tc>
                  <a:txBody>
                    <a:bodyPr/>
                    <a:lstStyle/>
                    <a:p>
                      <a:pPr>
                        <a:lnSpc>
                          <a:spcPct val="115000"/>
                        </a:lnSpc>
                        <a:spcAft>
                          <a:spcPts val="0"/>
                        </a:spcAft>
                      </a:pPr>
                      <a:r>
                        <a:rPr lang="et-EE" sz="1600" dirty="0">
                          <a:effectLst/>
                          <a:latin typeface="Calibri"/>
                          <a:ea typeface="Calibri"/>
                          <a:cs typeface="Times New Roman"/>
                        </a:rPr>
                        <a:t>Enesekohased kogemused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t-EE" sz="1600">
                          <a:effectLst/>
                          <a:latin typeface="Calibri"/>
                          <a:ea typeface="Calibri"/>
                          <a:cs typeface="Times New Roman"/>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15000"/>
                        </a:lnSpc>
                        <a:spcAft>
                          <a:spcPts val="0"/>
                        </a:spcAft>
                      </a:pPr>
                      <a:r>
                        <a:rPr lang="et-EE" sz="1600">
                          <a:effectLst/>
                          <a:latin typeface="Calibri"/>
                          <a:ea typeface="Calibri"/>
                          <a:cs typeface="Times New Roman"/>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2"/>
                  </a:ext>
                </a:extLst>
              </a:tr>
              <a:tr h="331018">
                <a:tc>
                  <a:txBody>
                    <a:bodyPr/>
                    <a:lstStyle/>
                    <a:p>
                      <a:pPr>
                        <a:lnSpc>
                          <a:spcPct val="115000"/>
                        </a:lnSpc>
                        <a:spcAft>
                          <a:spcPts val="0"/>
                        </a:spcAft>
                      </a:pPr>
                      <a:r>
                        <a:rPr lang="et-EE" sz="1600" dirty="0">
                          <a:effectLst/>
                          <a:latin typeface="Calibri"/>
                          <a:ea typeface="Calibri"/>
                          <a:cs typeface="Times New Roman"/>
                        </a:rPr>
                        <a:t>Pingetega toimetuleku kogemused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t-EE" sz="1600" dirty="0">
                          <a:effectLst/>
                          <a:latin typeface="Calibri"/>
                          <a:ea typeface="Calibri"/>
                          <a:cs typeface="Times New Roman"/>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t-EE" sz="1600">
                          <a:effectLst/>
                          <a:latin typeface="Calibri"/>
                          <a:ea typeface="Calibri"/>
                          <a:cs typeface="Times New Roman"/>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3"/>
                  </a:ext>
                </a:extLst>
              </a:tr>
              <a:tr h="662034">
                <a:tc>
                  <a:txBody>
                    <a:bodyPr/>
                    <a:lstStyle/>
                    <a:p>
                      <a:pPr>
                        <a:lnSpc>
                          <a:spcPct val="115000"/>
                        </a:lnSpc>
                        <a:spcAft>
                          <a:spcPts val="0"/>
                        </a:spcAft>
                      </a:pPr>
                      <a:r>
                        <a:rPr lang="et-EE" sz="1600" dirty="0">
                          <a:effectLst/>
                          <a:latin typeface="Calibri"/>
                          <a:ea typeface="Calibri"/>
                          <a:cs typeface="Times New Roman"/>
                        </a:rPr>
                        <a:t>Ajaressursiga seotud kogemused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t-EE" sz="1600" dirty="0">
                          <a:effectLst/>
                          <a:latin typeface="Calibri"/>
                          <a:ea typeface="Calibri"/>
                          <a:cs typeface="Times New Roman"/>
                        </a:rPr>
                        <a:t>Õppekeskkonnaga seotud kogemused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nSpc>
                          <a:spcPct val="115000"/>
                        </a:lnSpc>
                        <a:spcAft>
                          <a:spcPts val="0"/>
                        </a:spcAft>
                      </a:pPr>
                      <a:r>
                        <a:rPr lang="et-EE" sz="1600">
                          <a:effectLst/>
                          <a:latin typeface="Calibri"/>
                          <a:ea typeface="Calibri"/>
                          <a:cs typeface="Times New Roman"/>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4"/>
                  </a:ext>
                </a:extLst>
              </a:tr>
              <a:tr h="331018">
                <a:tc>
                  <a:txBody>
                    <a:bodyPr/>
                    <a:lstStyle/>
                    <a:p>
                      <a:pPr>
                        <a:lnSpc>
                          <a:spcPct val="115000"/>
                        </a:lnSpc>
                        <a:spcAft>
                          <a:spcPts val="0"/>
                        </a:spcAft>
                      </a:pPr>
                      <a:r>
                        <a:rPr lang="et-EE" sz="1600" dirty="0">
                          <a:effectLst/>
                          <a:latin typeface="Calibri"/>
                          <a:ea typeface="Calibri"/>
                          <a:cs typeface="Times New Roman"/>
                        </a:rPr>
                        <a:t>Simulatsiooni tehnikaga seotud kogemused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t-EE" sz="1600" dirty="0">
                          <a:effectLst/>
                          <a:latin typeface="Calibri"/>
                          <a:ea typeface="Calibri"/>
                          <a:cs typeface="Times New Roman"/>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15000"/>
                        </a:lnSpc>
                        <a:spcAft>
                          <a:spcPts val="0"/>
                        </a:spcAft>
                      </a:pPr>
                      <a:r>
                        <a:rPr lang="et-EE" sz="1600">
                          <a:effectLst/>
                          <a:latin typeface="Calibri"/>
                          <a:ea typeface="Calibri"/>
                          <a:cs typeface="Times New Roman"/>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5"/>
                  </a:ext>
                </a:extLst>
              </a:tr>
              <a:tr h="548686">
                <a:tc>
                  <a:txBody>
                    <a:bodyPr/>
                    <a:lstStyle/>
                    <a:p>
                      <a:pPr>
                        <a:lnSpc>
                          <a:spcPct val="115000"/>
                        </a:lnSpc>
                        <a:spcAft>
                          <a:spcPts val="0"/>
                        </a:spcAft>
                      </a:pPr>
                      <a:r>
                        <a:rPr lang="et-EE" sz="1600">
                          <a:effectLst/>
                          <a:latin typeface="Calibri"/>
                          <a:ea typeface="Calibri"/>
                          <a:cs typeface="Times New Roman"/>
                        </a:rPr>
                        <a:t>Simulatsiooni olemusega seotud kogemused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t-EE" sz="1600" dirty="0">
                          <a:effectLst/>
                          <a:latin typeface="Calibri"/>
                          <a:ea typeface="Calibri"/>
                          <a:cs typeface="Times New Roman"/>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t-EE" sz="1600">
                          <a:effectLst/>
                          <a:latin typeface="Calibri"/>
                          <a:ea typeface="Calibri"/>
                          <a:cs typeface="Times New Roman"/>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6"/>
                  </a:ext>
                </a:extLst>
              </a:tr>
              <a:tr h="662034">
                <a:tc>
                  <a:txBody>
                    <a:bodyPr/>
                    <a:lstStyle/>
                    <a:p>
                      <a:pPr>
                        <a:lnSpc>
                          <a:spcPct val="115000"/>
                        </a:lnSpc>
                        <a:spcAft>
                          <a:spcPts val="0"/>
                        </a:spcAft>
                      </a:pPr>
                      <a:r>
                        <a:rPr lang="et-EE" sz="1600" dirty="0">
                          <a:effectLst/>
                          <a:latin typeface="Calibri"/>
                          <a:ea typeface="Calibri"/>
                          <a:cs typeface="Times New Roman"/>
                        </a:rPr>
                        <a:t>Erinevad õppimisvõimalused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t-EE" sz="1600" dirty="0">
                          <a:effectLst/>
                          <a:latin typeface="Calibri"/>
                          <a:ea typeface="Calibri"/>
                          <a:cs typeface="Times New Roman"/>
                        </a:rPr>
                        <a:t>Õppeprotsessiga seotud kogemused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nSpc>
                          <a:spcPct val="115000"/>
                        </a:lnSpc>
                        <a:spcAft>
                          <a:spcPts val="0"/>
                        </a:spcAft>
                      </a:pPr>
                      <a:r>
                        <a:rPr lang="et-EE" sz="1600" dirty="0">
                          <a:effectLst/>
                          <a:latin typeface="Calibri"/>
                          <a:ea typeface="Calibri"/>
                          <a:cs typeface="Times New Roman"/>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7"/>
                  </a:ext>
                </a:extLst>
              </a:tr>
              <a:tr h="331018">
                <a:tc>
                  <a:txBody>
                    <a:bodyPr/>
                    <a:lstStyle/>
                    <a:p>
                      <a:pPr>
                        <a:lnSpc>
                          <a:spcPct val="115000"/>
                        </a:lnSpc>
                        <a:spcAft>
                          <a:spcPts val="0"/>
                        </a:spcAft>
                      </a:pPr>
                      <a:r>
                        <a:rPr lang="et-EE" sz="1600" dirty="0">
                          <a:effectLst/>
                          <a:latin typeface="Calibri"/>
                          <a:ea typeface="Calibri"/>
                          <a:cs typeface="Times New Roman"/>
                        </a:rPr>
                        <a:t>Oskuste kinnistamine praktikas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t-EE" sz="1600" dirty="0">
                          <a:effectLst/>
                          <a:latin typeface="Calibri"/>
                          <a:ea typeface="Calibri"/>
                          <a:cs typeface="Times New Roman"/>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15000"/>
                        </a:lnSpc>
                        <a:spcAft>
                          <a:spcPts val="0"/>
                        </a:spcAft>
                      </a:pPr>
                      <a:r>
                        <a:rPr lang="et-EE" sz="1600" dirty="0">
                          <a:effectLst/>
                          <a:latin typeface="Calibri"/>
                          <a:ea typeface="Calibri"/>
                          <a:cs typeface="Times New Roman"/>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8"/>
                  </a:ext>
                </a:extLst>
              </a:tr>
              <a:tr h="331018">
                <a:tc>
                  <a:txBody>
                    <a:bodyPr/>
                    <a:lstStyle/>
                    <a:p>
                      <a:pPr>
                        <a:lnSpc>
                          <a:spcPct val="115000"/>
                        </a:lnSpc>
                        <a:spcAft>
                          <a:spcPts val="0"/>
                        </a:spcAft>
                      </a:pPr>
                      <a:r>
                        <a:rPr lang="et-EE" sz="1600">
                          <a:effectLst/>
                          <a:latin typeface="Calibri"/>
                          <a:ea typeface="Calibri"/>
                          <a:cs typeface="Times New Roman"/>
                        </a:rPr>
                        <a:t>Teooria ja praktika seosed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t-EE" sz="1600" dirty="0">
                          <a:effectLst/>
                          <a:latin typeface="Calibri"/>
                          <a:ea typeface="Calibri"/>
                          <a:cs typeface="Times New Roman"/>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15000"/>
                        </a:lnSpc>
                        <a:spcAft>
                          <a:spcPts val="0"/>
                        </a:spcAft>
                      </a:pPr>
                      <a:r>
                        <a:rPr lang="et-EE" sz="1600" dirty="0">
                          <a:effectLst/>
                          <a:latin typeface="Calibri"/>
                          <a:ea typeface="Calibri"/>
                          <a:cs typeface="Times New Roman"/>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9"/>
                  </a:ext>
                </a:extLst>
              </a:tr>
              <a:tr h="548686">
                <a:tc>
                  <a:txBody>
                    <a:bodyPr/>
                    <a:lstStyle/>
                    <a:p>
                      <a:pPr>
                        <a:lnSpc>
                          <a:spcPct val="115000"/>
                        </a:lnSpc>
                        <a:spcAft>
                          <a:spcPts val="0"/>
                        </a:spcAft>
                      </a:pPr>
                      <a:r>
                        <a:rPr lang="et-EE" sz="1600">
                          <a:effectLst/>
                          <a:latin typeface="Calibri"/>
                          <a:ea typeface="Calibri"/>
                          <a:cs typeface="Times New Roman"/>
                        </a:rPr>
                        <a:t>Toimingud sünnituse erinevates perioodides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t-EE" sz="1600">
                          <a:effectLst/>
                          <a:latin typeface="Calibri"/>
                          <a:ea typeface="Calibri"/>
                          <a:cs typeface="Times New Roman"/>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t-EE" sz="1600" dirty="0">
                          <a:effectLst/>
                          <a:latin typeface="Calibri"/>
                          <a:ea typeface="Calibri"/>
                          <a:cs typeface="Times New Roman"/>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bl>
          </a:graphicData>
        </a:graphic>
      </p:graphicFrame>
    </p:spTree>
    <p:extLst>
      <p:ext uri="{BB962C8B-B14F-4D97-AF65-F5344CB8AC3E}">
        <p14:creationId xmlns:p14="http://schemas.microsoft.com/office/powerpoint/2010/main" val="162568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normAutofit fontScale="90000"/>
          </a:bodyPr>
          <a:lstStyle/>
          <a:p>
            <a:r>
              <a:rPr lang="et-EE" dirty="0"/>
              <a:t>Ämmaemanda professionaalse arenguga seotud kogemused</a:t>
            </a:r>
          </a:p>
        </p:txBody>
      </p:sp>
      <p:graphicFrame>
        <p:nvGraphicFramePr>
          <p:cNvPr id="4" name="Sisu kohatäide 3"/>
          <p:cNvGraphicFramePr>
            <a:graphicFrameLocks noGrp="1"/>
          </p:cNvGraphicFramePr>
          <p:nvPr>
            <p:ph idx="1"/>
            <p:extLst>
              <p:ext uri="{D42A27DB-BD31-4B8C-83A1-F6EECF244321}">
                <p14:modId xmlns:p14="http://schemas.microsoft.com/office/powerpoint/2010/main" val="2048488484"/>
              </p:ext>
            </p:extLst>
          </p:nvPr>
        </p:nvGraphicFramePr>
        <p:xfrm>
          <a:off x="539553" y="1700808"/>
          <a:ext cx="8064894" cy="4912370"/>
        </p:xfrm>
        <a:graphic>
          <a:graphicData uri="http://schemas.openxmlformats.org/drawingml/2006/table">
            <a:tbl>
              <a:tblPr firstRow="1" firstCol="1" bandRow="1"/>
              <a:tblGrid>
                <a:gridCol w="3265431">
                  <a:extLst>
                    <a:ext uri="{9D8B030D-6E8A-4147-A177-3AD203B41FA5}">
                      <a16:colId xmlns:a16="http://schemas.microsoft.com/office/drawing/2014/main" val="20000"/>
                    </a:ext>
                  </a:extLst>
                </a:gridCol>
                <a:gridCol w="2824261">
                  <a:extLst>
                    <a:ext uri="{9D8B030D-6E8A-4147-A177-3AD203B41FA5}">
                      <a16:colId xmlns:a16="http://schemas.microsoft.com/office/drawing/2014/main" val="20001"/>
                    </a:ext>
                  </a:extLst>
                </a:gridCol>
                <a:gridCol w="1975202">
                  <a:extLst>
                    <a:ext uri="{9D8B030D-6E8A-4147-A177-3AD203B41FA5}">
                      <a16:colId xmlns:a16="http://schemas.microsoft.com/office/drawing/2014/main" val="20002"/>
                    </a:ext>
                  </a:extLst>
                </a:gridCol>
              </a:tblGrid>
              <a:tr h="344609">
                <a:tc>
                  <a:txBody>
                    <a:bodyPr/>
                    <a:lstStyle/>
                    <a:p>
                      <a:pPr>
                        <a:lnSpc>
                          <a:spcPct val="115000"/>
                        </a:lnSpc>
                        <a:spcAft>
                          <a:spcPts val="0"/>
                        </a:spcAft>
                      </a:pPr>
                      <a:r>
                        <a:rPr lang="et-EE" sz="1600" b="1" dirty="0">
                          <a:effectLst/>
                          <a:latin typeface="Calibri"/>
                          <a:ea typeface="Calibri"/>
                          <a:cs typeface="Times New Roman"/>
                        </a:rPr>
                        <a:t>Substantiivne kood</a:t>
                      </a:r>
                      <a:endParaRPr lang="et-EE" sz="16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t-EE" sz="1600" b="1">
                          <a:effectLst/>
                          <a:latin typeface="Calibri"/>
                          <a:ea typeface="Calibri"/>
                          <a:cs typeface="Times New Roman"/>
                        </a:rPr>
                        <a:t>Alakategooria</a:t>
                      </a:r>
                      <a:endParaRPr lang="et-EE" sz="16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t-EE" sz="1600" b="1">
                          <a:effectLst/>
                          <a:latin typeface="Calibri"/>
                          <a:ea typeface="Calibri"/>
                          <a:cs typeface="Times New Roman"/>
                        </a:rPr>
                        <a:t>Ülakategooria</a:t>
                      </a:r>
                      <a:endParaRPr lang="et-EE" sz="16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1033830">
                <a:tc>
                  <a:txBody>
                    <a:bodyPr/>
                    <a:lstStyle/>
                    <a:p>
                      <a:pPr>
                        <a:lnSpc>
                          <a:spcPct val="115000"/>
                        </a:lnSpc>
                        <a:spcAft>
                          <a:spcPts val="0"/>
                        </a:spcAft>
                      </a:pPr>
                      <a:r>
                        <a:rPr lang="et-EE" sz="1600" dirty="0">
                          <a:effectLst/>
                          <a:latin typeface="Calibri"/>
                          <a:ea typeface="Calibri"/>
                          <a:cs typeface="Times New Roman"/>
                        </a:rPr>
                        <a:t>Üksteise tundma õppimine</a:t>
                      </a:r>
                    </a:p>
                    <a:p>
                      <a:pPr>
                        <a:lnSpc>
                          <a:spcPct val="115000"/>
                        </a:lnSpc>
                        <a:spcAft>
                          <a:spcPts val="0"/>
                        </a:spcAft>
                      </a:pPr>
                      <a:r>
                        <a:rPr lang="et-EE" sz="1600" dirty="0">
                          <a:effectLst/>
                          <a:latin typeface="Calibri"/>
                          <a:ea typeface="Calibri"/>
                          <a:cs typeface="Times New Roman"/>
                        </a:rPr>
                        <a:t>Meeskonnatöö olulisus</a:t>
                      </a:r>
                    </a:p>
                    <a:p>
                      <a:pPr>
                        <a:lnSpc>
                          <a:spcPct val="115000"/>
                        </a:lnSpc>
                        <a:spcAft>
                          <a:spcPts val="0"/>
                        </a:spcAft>
                      </a:pPr>
                      <a:r>
                        <a:rPr lang="et-EE" sz="1600" dirty="0">
                          <a:effectLst/>
                          <a:latin typeface="Calibri"/>
                          <a:ea typeface="Calibri"/>
                          <a:cs typeface="Times New Roman"/>
                        </a:rPr>
                        <a:t>Õppejõu toetus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t-EE" sz="1600">
                          <a:effectLst/>
                          <a:latin typeface="Calibri"/>
                          <a:ea typeface="Calibri"/>
                          <a:cs typeface="Times New Roman"/>
                        </a:rPr>
                        <a:t>Koostööga seotud kogemused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t-EE" sz="1600">
                          <a:effectLst/>
                          <a:latin typeface="Calibri"/>
                          <a:ea typeface="Calibri"/>
                          <a:cs typeface="Times New Roman"/>
                        </a:rPr>
                        <a:t>Ämmaemanda professionaalse arenguga seotud kogemused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0001"/>
                  </a:ext>
                </a:extLst>
              </a:tr>
              <a:tr h="2067658">
                <a:tc>
                  <a:txBody>
                    <a:bodyPr/>
                    <a:lstStyle/>
                    <a:p>
                      <a:pPr>
                        <a:lnSpc>
                          <a:spcPct val="115000"/>
                        </a:lnSpc>
                        <a:spcAft>
                          <a:spcPts val="0"/>
                        </a:spcAft>
                      </a:pPr>
                      <a:r>
                        <a:rPr lang="et-EE" sz="1600" dirty="0">
                          <a:effectLst/>
                          <a:latin typeface="Calibri"/>
                          <a:ea typeface="Calibri"/>
                          <a:cs typeface="Times New Roman"/>
                        </a:rPr>
                        <a:t>Enese tundma õppimine</a:t>
                      </a:r>
                    </a:p>
                    <a:p>
                      <a:pPr>
                        <a:lnSpc>
                          <a:spcPct val="115000"/>
                        </a:lnSpc>
                        <a:spcAft>
                          <a:spcPts val="0"/>
                        </a:spcAft>
                      </a:pPr>
                      <a:r>
                        <a:rPr lang="et-EE" sz="1600" dirty="0">
                          <a:effectLst/>
                          <a:latin typeface="Calibri"/>
                          <a:ea typeface="Calibri"/>
                          <a:cs typeface="Times New Roman"/>
                        </a:rPr>
                        <a:t>Enesekriitilisus</a:t>
                      </a:r>
                    </a:p>
                    <a:p>
                      <a:pPr>
                        <a:lnSpc>
                          <a:spcPct val="115000"/>
                        </a:lnSpc>
                        <a:spcAft>
                          <a:spcPts val="0"/>
                        </a:spcAft>
                      </a:pPr>
                      <a:r>
                        <a:rPr lang="et-EE" sz="1600" dirty="0">
                          <a:effectLst/>
                          <a:latin typeface="Calibri"/>
                          <a:ea typeface="Calibri"/>
                          <a:cs typeface="Times New Roman"/>
                        </a:rPr>
                        <a:t>Enesekindlus</a:t>
                      </a:r>
                    </a:p>
                    <a:p>
                      <a:pPr>
                        <a:lnSpc>
                          <a:spcPct val="115000"/>
                        </a:lnSpc>
                        <a:spcAft>
                          <a:spcPts val="0"/>
                        </a:spcAft>
                      </a:pPr>
                      <a:r>
                        <a:rPr lang="et-EE" sz="1600" dirty="0">
                          <a:effectLst/>
                          <a:latin typeface="Calibri"/>
                          <a:ea typeface="Calibri"/>
                          <a:cs typeface="Times New Roman"/>
                        </a:rPr>
                        <a:t>Vajalikud isikuomadused simulatsiooniks</a:t>
                      </a:r>
                    </a:p>
                    <a:p>
                      <a:pPr>
                        <a:lnSpc>
                          <a:spcPct val="115000"/>
                        </a:lnSpc>
                        <a:spcAft>
                          <a:spcPts val="0"/>
                        </a:spcAft>
                      </a:pPr>
                      <a:r>
                        <a:rPr lang="et-EE" sz="1600" dirty="0">
                          <a:effectLst/>
                          <a:latin typeface="Calibri"/>
                          <a:ea typeface="Calibri"/>
                          <a:cs typeface="Times New Roman"/>
                        </a:rPr>
                        <a:t>Isiklik areng simulatsioonis</a:t>
                      </a:r>
                    </a:p>
                    <a:p>
                      <a:pPr>
                        <a:lnSpc>
                          <a:spcPct val="115000"/>
                        </a:lnSpc>
                        <a:spcAft>
                          <a:spcPts val="0"/>
                        </a:spcAft>
                      </a:pPr>
                      <a:r>
                        <a:rPr lang="et-EE" sz="1600" dirty="0">
                          <a:effectLst/>
                          <a:latin typeface="Calibri"/>
                          <a:ea typeface="Calibri"/>
                          <a:cs typeface="Times New Roman"/>
                        </a:rPr>
                        <a:t>Rahulolu õppemeetodiga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t-EE" sz="1600" dirty="0">
                          <a:effectLst/>
                          <a:latin typeface="Calibri"/>
                          <a:ea typeface="Calibri"/>
                          <a:cs typeface="Times New Roman"/>
                        </a:rPr>
                        <a:t>Enesekohased kogemused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t-EE" sz="1600">
                          <a:effectLst/>
                          <a:latin typeface="Calibri"/>
                          <a:ea typeface="Calibri"/>
                          <a:cs typeface="Times New Roman"/>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2"/>
                  </a:ext>
                </a:extLst>
              </a:tr>
              <a:tr h="1378439">
                <a:tc>
                  <a:txBody>
                    <a:bodyPr/>
                    <a:lstStyle/>
                    <a:p>
                      <a:pPr>
                        <a:lnSpc>
                          <a:spcPct val="115000"/>
                        </a:lnSpc>
                        <a:spcAft>
                          <a:spcPts val="0"/>
                        </a:spcAft>
                      </a:pPr>
                      <a:r>
                        <a:rPr lang="et-EE" sz="1600">
                          <a:effectLst/>
                          <a:latin typeface="Calibri"/>
                          <a:ea typeface="Calibri"/>
                          <a:cs typeface="Times New Roman"/>
                        </a:rPr>
                        <a:t>Ärevus ja pinge</a:t>
                      </a:r>
                    </a:p>
                    <a:p>
                      <a:pPr>
                        <a:lnSpc>
                          <a:spcPct val="115000"/>
                        </a:lnSpc>
                        <a:spcAft>
                          <a:spcPts val="0"/>
                        </a:spcAft>
                      </a:pPr>
                      <a:r>
                        <a:rPr lang="et-EE" sz="1600">
                          <a:effectLst/>
                          <a:latin typeface="Calibri"/>
                          <a:ea typeface="Calibri"/>
                          <a:cs typeface="Times New Roman"/>
                        </a:rPr>
                        <a:t>Pingelise olukorraga toimetulek</a:t>
                      </a:r>
                    </a:p>
                    <a:p>
                      <a:pPr>
                        <a:lnSpc>
                          <a:spcPct val="115000"/>
                        </a:lnSpc>
                        <a:spcAft>
                          <a:spcPts val="0"/>
                        </a:spcAft>
                      </a:pPr>
                      <a:r>
                        <a:rPr lang="et-EE" sz="1600">
                          <a:effectLst/>
                          <a:latin typeface="Calibri"/>
                          <a:ea typeface="Calibri"/>
                          <a:cs typeface="Times New Roman"/>
                        </a:rPr>
                        <a:t>Esimene hirm jääb simulatsiooni</a:t>
                      </a:r>
                    </a:p>
                    <a:p>
                      <a:pPr>
                        <a:lnSpc>
                          <a:spcPct val="115000"/>
                        </a:lnSpc>
                        <a:spcAft>
                          <a:spcPts val="0"/>
                        </a:spcAft>
                      </a:pPr>
                      <a:r>
                        <a:rPr lang="et-EE" sz="1600">
                          <a:effectLst/>
                          <a:latin typeface="Calibri"/>
                          <a:ea typeface="Calibri"/>
                          <a:cs typeface="Times New Roman"/>
                        </a:rPr>
                        <a:t>Simulatsioonihirmu suurenemine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t-EE" sz="1600" dirty="0">
                          <a:effectLst/>
                          <a:latin typeface="Calibri"/>
                          <a:ea typeface="Calibri"/>
                          <a:cs typeface="Times New Roman"/>
                        </a:rPr>
                        <a:t>Pingetega toimetuleku kogemused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t-EE" sz="1600" dirty="0">
                          <a:effectLst/>
                          <a:latin typeface="Calibri"/>
                          <a:ea typeface="Calibri"/>
                          <a:cs typeface="Times New Roman"/>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1139239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t-EE" dirty="0"/>
              <a:t>Koostööga seotud kogemused</a:t>
            </a:r>
          </a:p>
        </p:txBody>
      </p:sp>
      <p:sp>
        <p:nvSpPr>
          <p:cNvPr id="3" name="Sisu kohatäide 2"/>
          <p:cNvSpPr>
            <a:spLocks noGrp="1"/>
          </p:cNvSpPr>
          <p:nvPr>
            <p:ph idx="1"/>
          </p:nvPr>
        </p:nvSpPr>
        <p:spPr/>
        <p:txBody>
          <a:bodyPr>
            <a:normAutofit fontScale="77500" lnSpcReduction="20000"/>
          </a:bodyPr>
          <a:lstStyle/>
          <a:p>
            <a:pPr algn="just">
              <a:lnSpc>
                <a:spcPct val="150000"/>
              </a:lnSpc>
              <a:spcAft>
                <a:spcPts val="0"/>
              </a:spcAft>
            </a:pPr>
            <a:r>
              <a:rPr lang="et-EE" i="1" dirty="0">
                <a:latin typeface="Times New Roman"/>
                <a:ea typeface="Calibri"/>
                <a:cs typeface="Times New Roman"/>
              </a:rPr>
              <a:t>"See on hästi hea koostöö tegelikult et kõik osapooled peavad väga palju vaeva nägema, et sealt midagi head tuleks." (2.)</a:t>
            </a:r>
            <a:endParaRPr lang="et-EE" sz="2800" dirty="0">
              <a:ea typeface="Calibri"/>
              <a:cs typeface="Times New Roman"/>
            </a:endParaRPr>
          </a:p>
          <a:p>
            <a:pPr algn="just">
              <a:lnSpc>
                <a:spcPct val="150000"/>
              </a:lnSpc>
              <a:spcAft>
                <a:spcPts val="0"/>
              </a:spcAft>
            </a:pPr>
            <a:r>
              <a:rPr lang="et-EE" i="1" dirty="0">
                <a:latin typeface="Times New Roman"/>
                <a:ea typeface="Calibri"/>
                <a:cs typeface="Times New Roman"/>
              </a:rPr>
              <a:t>"Me saame ju üksteisega ka tuttavaks läbi nende simulatsioonide paremini kui lihtsalt tunnis." (6.)</a:t>
            </a:r>
            <a:endParaRPr lang="et-EE" sz="2800" dirty="0">
              <a:ea typeface="Calibri"/>
              <a:cs typeface="Times New Roman"/>
            </a:endParaRPr>
          </a:p>
          <a:p>
            <a:pPr algn="just">
              <a:lnSpc>
                <a:spcPct val="150000"/>
              </a:lnSpc>
              <a:spcAft>
                <a:spcPts val="0"/>
              </a:spcAft>
            </a:pPr>
            <a:r>
              <a:rPr lang="et-EE" i="1" dirty="0">
                <a:latin typeface="Times New Roman"/>
                <a:ea typeface="Calibri"/>
                <a:cs typeface="Times New Roman"/>
              </a:rPr>
              <a:t>"Samas jällegi hästi oluline oli see, et siis tulid õppejõud, rahustasid mind maha. Ütlesid et see on normaalne..."</a:t>
            </a:r>
            <a:r>
              <a:rPr lang="et-EE" sz="2800" dirty="0">
                <a:ea typeface="Calibri"/>
                <a:cs typeface="Times New Roman"/>
              </a:rPr>
              <a:t> </a:t>
            </a:r>
            <a:r>
              <a:rPr lang="et-EE" i="1" dirty="0">
                <a:latin typeface="Times New Roman"/>
                <a:ea typeface="Calibri"/>
                <a:cs typeface="Times New Roman"/>
              </a:rPr>
              <a:t>(2.)</a:t>
            </a:r>
            <a:endParaRPr lang="et-EE" sz="2800" dirty="0">
              <a:ea typeface="Calibri"/>
              <a:cs typeface="Times New Roman"/>
            </a:endParaRPr>
          </a:p>
          <a:p>
            <a:endParaRPr lang="et-EE" dirty="0"/>
          </a:p>
        </p:txBody>
      </p:sp>
    </p:spTree>
    <p:extLst>
      <p:ext uri="{BB962C8B-B14F-4D97-AF65-F5344CB8AC3E}">
        <p14:creationId xmlns:p14="http://schemas.microsoft.com/office/powerpoint/2010/main" val="7579300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title"/>
          </p:nvPr>
        </p:nvSpPr>
        <p:spPr>
          <a:xfrm>
            <a:off x="457200" y="116632"/>
            <a:ext cx="8229600" cy="1152128"/>
          </a:xfrm>
        </p:spPr>
        <p:txBody>
          <a:bodyPr/>
          <a:lstStyle/>
          <a:p>
            <a:r>
              <a:rPr lang="et-EE" dirty="0"/>
              <a:t>Enesekohased kogemused I</a:t>
            </a:r>
          </a:p>
        </p:txBody>
      </p:sp>
      <p:sp>
        <p:nvSpPr>
          <p:cNvPr id="3" name="Sisu kohatäide 2"/>
          <p:cNvSpPr>
            <a:spLocks noGrp="1"/>
          </p:cNvSpPr>
          <p:nvPr>
            <p:ph idx="1"/>
          </p:nvPr>
        </p:nvSpPr>
        <p:spPr>
          <a:xfrm>
            <a:off x="395536" y="1340768"/>
            <a:ext cx="8352928" cy="5256584"/>
          </a:xfrm>
        </p:spPr>
        <p:txBody>
          <a:bodyPr>
            <a:normAutofit fontScale="62500" lnSpcReduction="20000"/>
          </a:bodyPr>
          <a:lstStyle/>
          <a:p>
            <a:pPr algn="just">
              <a:lnSpc>
                <a:spcPct val="150000"/>
              </a:lnSpc>
              <a:spcAft>
                <a:spcPts val="0"/>
              </a:spcAft>
            </a:pPr>
            <a:r>
              <a:rPr lang="et-EE" sz="3400" i="1" dirty="0">
                <a:latin typeface="Times New Roman"/>
                <a:ea typeface="Calibri"/>
                <a:cs typeface="Times New Roman"/>
              </a:rPr>
              <a:t>"Sellesuhtes õpid ennast tundma ja õpid ära ka oma vead, mis sul ei pruugi kohe meelde tulla ja mis jäi tegemata." (8.)</a:t>
            </a:r>
            <a:endParaRPr lang="et-EE" sz="3400" dirty="0">
              <a:ea typeface="Calibri"/>
              <a:cs typeface="Times New Roman"/>
            </a:endParaRPr>
          </a:p>
          <a:p>
            <a:pPr algn="just">
              <a:lnSpc>
                <a:spcPct val="150000"/>
              </a:lnSpc>
              <a:spcAft>
                <a:spcPts val="0"/>
              </a:spcAft>
            </a:pPr>
            <a:r>
              <a:rPr lang="et-EE" sz="3400" i="1" dirty="0">
                <a:latin typeface="Times New Roman"/>
                <a:ea typeface="Calibri"/>
                <a:cs typeface="Times New Roman"/>
              </a:rPr>
              <a:t>"Ma olen saanud mitu korda käia, aga me pole täpselt sama protseduure teinud, aga sellegipoolest on näha olnud, et noh, areng on toimunud." (4.)</a:t>
            </a:r>
          </a:p>
          <a:p>
            <a:pPr algn="just">
              <a:lnSpc>
                <a:spcPct val="150000"/>
              </a:lnSpc>
              <a:spcAft>
                <a:spcPts val="0"/>
              </a:spcAft>
            </a:pPr>
            <a:r>
              <a:rPr lang="et-EE" sz="3400" i="1" dirty="0">
                <a:latin typeface="Times New Roman"/>
                <a:ea typeface="Calibri"/>
                <a:cs typeface="Times New Roman"/>
              </a:rPr>
              <a:t>"...kindlasti kui sa iga situatsiooni läbi mängid annab sulle kindlust ..." (3.)</a:t>
            </a:r>
            <a:endParaRPr lang="et-EE" sz="3400" dirty="0">
              <a:ea typeface="Calibri"/>
              <a:cs typeface="Times New Roman"/>
            </a:endParaRPr>
          </a:p>
          <a:p>
            <a:pPr algn="just">
              <a:lnSpc>
                <a:spcPct val="150000"/>
              </a:lnSpc>
              <a:spcAft>
                <a:spcPts val="0"/>
              </a:spcAft>
            </a:pPr>
            <a:r>
              <a:rPr lang="et-EE" sz="3400" i="1" dirty="0">
                <a:latin typeface="Times New Roman"/>
                <a:ea typeface="Calibri"/>
                <a:cs typeface="Times New Roman"/>
              </a:rPr>
              <a:t>"Kõige olulisem ma arvan on see, et ma sain aru, et ei maksa ennast ülehinnata. Ma olen alati arvanud, et olen hästi hea pinge taluvusega, aga ma sain eile teada et see ei ole nii hea, sest mul oli pea täiesti tühi." (2.)</a:t>
            </a:r>
            <a:endParaRPr lang="et-EE" sz="3400" dirty="0">
              <a:ea typeface="Calibri"/>
              <a:cs typeface="Times New Roman"/>
            </a:endParaRPr>
          </a:p>
          <a:p>
            <a:pPr algn="just">
              <a:lnSpc>
                <a:spcPct val="150000"/>
              </a:lnSpc>
              <a:spcAft>
                <a:spcPts val="0"/>
              </a:spcAft>
            </a:pPr>
            <a:endParaRPr lang="et-EE" sz="2800" dirty="0">
              <a:ea typeface="Calibri"/>
              <a:cs typeface="Times New Roman"/>
            </a:endParaRPr>
          </a:p>
          <a:p>
            <a:endParaRPr lang="et-EE" dirty="0"/>
          </a:p>
        </p:txBody>
      </p:sp>
    </p:spTree>
    <p:extLst>
      <p:ext uri="{BB962C8B-B14F-4D97-AF65-F5344CB8AC3E}">
        <p14:creationId xmlns:p14="http://schemas.microsoft.com/office/powerpoint/2010/main" val="1930455506"/>
      </p:ext>
    </p:extLst>
  </p:cSld>
  <p:clrMapOvr>
    <a:masterClrMapping/>
  </p:clrMapOvr>
</p:sld>
</file>

<file path=ppt/theme/theme1.xml><?xml version="1.0" encoding="utf-8"?>
<a:theme xmlns:a="http://schemas.openxmlformats.org/drawingml/2006/main" name="Tarkvarakomplekti Office kujundu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arkvarakomplekti Office kujundu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130</TotalTime>
  <Words>2978</Words>
  <Application>Microsoft Office PowerPoint</Application>
  <PresentationFormat>Ekraaniseanss (4:3)</PresentationFormat>
  <Paragraphs>263</Paragraphs>
  <Slides>32</Slides>
  <Notes>32</Notes>
  <HiddenSlides>0</HiddenSlides>
  <MMClips>0</MMClips>
  <ScaleCrop>false</ScaleCrop>
  <HeadingPairs>
    <vt:vector size="6" baseType="variant">
      <vt:variant>
        <vt:lpstr>Kasutatud fondid</vt:lpstr>
      </vt:variant>
      <vt:variant>
        <vt:i4>3</vt:i4>
      </vt:variant>
      <vt:variant>
        <vt:lpstr>Kujundus</vt:lpstr>
      </vt:variant>
      <vt:variant>
        <vt:i4>1</vt:i4>
      </vt:variant>
      <vt:variant>
        <vt:lpstr>Slaidipealkirjad</vt:lpstr>
      </vt:variant>
      <vt:variant>
        <vt:i4>32</vt:i4>
      </vt:variant>
    </vt:vector>
  </HeadingPairs>
  <TitlesOfParts>
    <vt:vector size="36" baseType="lpstr">
      <vt:lpstr>Arial</vt:lpstr>
      <vt:lpstr>Calibri</vt:lpstr>
      <vt:lpstr>Times New Roman</vt:lpstr>
      <vt:lpstr>Tarkvarakomplekti Office kujundus</vt:lpstr>
      <vt:lpstr>Üliõpilaste oskuste ja õpiväljundite omandamine simulatsioonõppes</vt:lpstr>
      <vt:lpstr>Uurimistöö teaduslik taust</vt:lpstr>
      <vt:lpstr>Uurimistöö probleem</vt:lpstr>
      <vt:lpstr>  Uurimistöö eesmärk ja uurimisülesanded   </vt:lpstr>
      <vt:lpstr>Uurimistöö metoodika </vt:lpstr>
      <vt:lpstr>Tulemused</vt:lpstr>
      <vt:lpstr>Ämmaemanda professionaalse arenguga seotud kogemused</vt:lpstr>
      <vt:lpstr>Koostööga seotud kogemused</vt:lpstr>
      <vt:lpstr>Enesekohased kogemused I</vt:lpstr>
      <vt:lpstr>Enesekohased kogemused II</vt:lpstr>
      <vt:lpstr>Pingetega toimetuleku kogemused I</vt:lpstr>
      <vt:lpstr>Pingetega toimetuleku kogemused II</vt:lpstr>
      <vt:lpstr>Õppekeskkonnaga seotud kogemused</vt:lpstr>
      <vt:lpstr> Ajaressursiga seotud kogemused I</vt:lpstr>
      <vt:lpstr>Ajaressursiga seotud kogemused II</vt:lpstr>
      <vt:lpstr>Simulatsiooni tehnikaga seotud kogemused</vt:lpstr>
      <vt:lpstr>Simulatsiooni olemusega seotud kogemused I</vt:lpstr>
      <vt:lpstr>Simulatsiooni olemusega seotud kogemused II</vt:lpstr>
      <vt:lpstr>Õppeprotsessiga seotud kogemused</vt:lpstr>
      <vt:lpstr> Erinevad õppimisvõimalused I</vt:lpstr>
      <vt:lpstr>Erinevad õppimisvõimalused II</vt:lpstr>
      <vt:lpstr>Oskuste praktikas kinnistamine I</vt:lpstr>
      <vt:lpstr>Oskuste praktikas kinnistamine II</vt:lpstr>
      <vt:lpstr>Teooria ja praktika seosed I </vt:lpstr>
      <vt:lpstr>Teooria ja praktika seosed II</vt:lpstr>
      <vt:lpstr>Toiminguid sünnituse erinevates perioodides I </vt:lpstr>
      <vt:lpstr>Toiminguid sünnituse erinevates perioodides II</vt:lpstr>
      <vt:lpstr>Toiminguid sünnituse erinevates perioodides III</vt:lpstr>
      <vt:lpstr>Toiminguid sünnituse erinevates perioodides IV</vt:lpstr>
      <vt:lpstr>Kokkuvõtteks I</vt:lpstr>
      <vt:lpstr>Kokkuvõtteks II</vt:lpstr>
      <vt:lpstr>Kasutatud allikad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Üliõpilaste oskuste ja õpiväljundite omandamine simulatsioonõppes</dc:title>
  <dc:creator>kadri</dc:creator>
  <cp:lastModifiedBy>Piret Gilden</cp:lastModifiedBy>
  <cp:revision>34</cp:revision>
  <dcterms:created xsi:type="dcterms:W3CDTF">2018-11-16T21:39:43Z</dcterms:created>
  <dcterms:modified xsi:type="dcterms:W3CDTF">2018-11-21T08:37:48Z</dcterms:modified>
</cp:coreProperties>
</file>